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</p:sldMasterIdLst>
  <p:notesMasterIdLst>
    <p:notesMasterId r:id="rId46"/>
  </p:notesMasterIdLst>
  <p:handoutMasterIdLst>
    <p:handoutMasterId r:id="rId47"/>
  </p:handoutMasterIdLst>
  <p:sldIdLst>
    <p:sldId id="262" r:id="rId4"/>
    <p:sldId id="270" r:id="rId5"/>
    <p:sldId id="271" r:id="rId6"/>
    <p:sldId id="273" r:id="rId7"/>
    <p:sldId id="272" r:id="rId8"/>
    <p:sldId id="319" r:id="rId9"/>
    <p:sldId id="275" r:id="rId10"/>
    <p:sldId id="303" r:id="rId11"/>
    <p:sldId id="331" r:id="rId12"/>
    <p:sldId id="276" r:id="rId13"/>
    <p:sldId id="322" r:id="rId14"/>
    <p:sldId id="323" r:id="rId15"/>
    <p:sldId id="332" r:id="rId16"/>
    <p:sldId id="277" r:id="rId17"/>
    <p:sldId id="278" r:id="rId18"/>
    <p:sldId id="279" r:id="rId19"/>
    <p:sldId id="280" r:id="rId20"/>
    <p:sldId id="320" r:id="rId21"/>
    <p:sldId id="282" r:id="rId22"/>
    <p:sldId id="283" r:id="rId23"/>
    <p:sldId id="321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06" r:id="rId33"/>
    <p:sldId id="293" r:id="rId34"/>
    <p:sldId id="281" r:id="rId35"/>
    <p:sldId id="294" r:id="rId36"/>
    <p:sldId id="295" r:id="rId37"/>
    <p:sldId id="327" r:id="rId38"/>
    <p:sldId id="329" r:id="rId39"/>
    <p:sldId id="330" r:id="rId40"/>
    <p:sldId id="296" r:id="rId41"/>
    <p:sldId id="324" r:id="rId42"/>
    <p:sldId id="325" r:id="rId43"/>
    <p:sldId id="307" r:id="rId44"/>
    <p:sldId id="26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1" autoAdjust="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534" y="-102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Production</c:v>
                </c:pt>
              </c:strCache>
            </c:strRef>
          </c:tx>
          <c:dLbls>
            <c:showLegendKey val="0"/>
            <c:showVal val="0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Sheet1!$A$2:$A$6</c:f>
              <c:strCache>
                <c:ptCount val="5"/>
                <c:pt idx="0">
                  <c:v>M2</c:v>
                </c:pt>
                <c:pt idx="1">
                  <c:v>Y</c:v>
                </c:pt>
                <c:pt idx="2">
                  <c:v>M0</c:v>
                </c:pt>
                <c:pt idx="3">
                  <c:v>BA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Consumption</c:v>
                </c:pt>
              </c:strCache>
            </c:strRef>
          </c:tx>
          <c:dLbls>
            <c:showLegendKey val="0"/>
            <c:showVal val="0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UF</c:v>
                </c:pt>
                <c:pt idx="1">
                  <c:v>Resp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Production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M2</c:v>
                </c:pt>
                <c:pt idx="1">
                  <c:v>Y</c:v>
                </c:pt>
                <c:pt idx="2">
                  <c:v>M0</c:v>
                </c:pt>
                <c:pt idx="3">
                  <c:v>BA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Production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M2</c:v>
                </c:pt>
                <c:pt idx="1">
                  <c:v>Y</c:v>
                </c:pt>
                <c:pt idx="2">
                  <c:v>M0</c:v>
                </c:pt>
                <c:pt idx="3">
                  <c:v>BA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Consumption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UF</c:v>
                </c:pt>
                <c:pt idx="1">
                  <c:v>Resp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Consumption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UF</c:v>
                </c:pt>
                <c:pt idx="1">
                  <c:v>Resp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Consumption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UF</c:v>
                </c:pt>
                <c:pt idx="1">
                  <c:v>Resp</c:v>
                </c:pt>
                <c:pt idx="2">
                  <c:v>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Production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M2</c:v>
                </c:pt>
                <c:pt idx="1">
                  <c:v>Y</c:v>
                </c:pt>
                <c:pt idx="2">
                  <c:v>M0</c:v>
                </c:pt>
                <c:pt idx="3">
                  <c:v>BA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2/18/2016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2/18/2016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Impact of target species, effects of top predators, competition</a:t>
            </a:r>
            <a:r>
              <a:rPr lang="en-US" baseline="0" dirty="0" smtClean="0"/>
              <a:t> between fisheries and predators</a:t>
            </a:r>
          </a:p>
          <a:p>
            <a:r>
              <a:rPr lang="en-US" baseline="0" dirty="0" smtClean="0"/>
              <a:t>Impacts of biodiversity, non-retained bycatch, </a:t>
            </a:r>
            <a:r>
              <a:rPr lang="en-US" baseline="0" smtClean="0"/>
              <a:t>physical/environmental factors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31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7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447800" y="6245225"/>
            <a:ext cx="19050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05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FEBED9-E4E9-4F46-9AE9-53E6766736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69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OAA-Fisheries-horizontal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04" y="6419088"/>
            <a:ext cx="1643940" cy="3887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6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05" y="6419088"/>
            <a:ext cx="1643938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4.xml"/><Relationship Id="rId7" Type="http://schemas.openxmlformats.org/officeDocument/2006/relationships/image" Target="../media/image1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11" Type="http://schemas.openxmlformats.org/officeDocument/2006/relationships/image" Target="../media/image20.png"/><Relationship Id="rId5" Type="http://schemas.openxmlformats.org/officeDocument/2006/relationships/chart" Target="../charts/chart5.xml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682" y="1141665"/>
            <a:ext cx="5485118" cy="1639319"/>
          </a:xfrm>
        </p:spPr>
        <p:txBody>
          <a:bodyPr/>
          <a:lstStyle/>
          <a:p>
            <a:r>
              <a:rPr lang="en-US" dirty="0" smtClean="0"/>
              <a:t>Ecosystem modelling:</a:t>
            </a:r>
            <a:br>
              <a:rPr lang="en-US" dirty="0" smtClean="0"/>
            </a:br>
            <a:r>
              <a:rPr lang="en-US" dirty="0" smtClean="0"/>
              <a:t>Representing Mass Balance using </a:t>
            </a:r>
            <a:r>
              <a:rPr lang="en-US" dirty="0" err="1" smtClean="0"/>
              <a:t>Ecopath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1988" y="3002180"/>
            <a:ext cx="5484812" cy="1224439"/>
          </a:xfrm>
        </p:spPr>
        <p:txBody>
          <a:bodyPr/>
          <a:lstStyle/>
          <a:p>
            <a:r>
              <a:rPr lang="en-US" dirty="0" smtClean="0"/>
              <a:t>Sean Lucey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Northeast Fisheries Science Center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February 19,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Snapshot of the ecosystem state</a:t>
            </a:r>
          </a:p>
          <a:p>
            <a:pPr lvl="1"/>
            <a:r>
              <a:rPr lang="en-US" dirty="0" smtClean="0"/>
              <a:t>Trophic model</a:t>
            </a:r>
          </a:p>
          <a:p>
            <a:pPr lvl="1"/>
            <a:r>
              <a:rPr lang="en-US" dirty="0" smtClean="0"/>
              <a:t>Mass </a:t>
            </a:r>
            <a:r>
              <a:rPr lang="en-US" dirty="0" smtClean="0"/>
              <a:t>balance</a:t>
            </a:r>
          </a:p>
          <a:p>
            <a:pPr lvl="2"/>
            <a:r>
              <a:rPr lang="en-US" dirty="0"/>
              <a:t>Not necessarily </a:t>
            </a:r>
            <a:r>
              <a:rPr lang="en-US" dirty="0" smtClean="0"/>
              <a:t>steady-state</a:t>
            </a:r>
            <a:endParaRPr lang="en-US" dirty="0" smtClean="0"/>
          </a:p>
          <a:p>
            <a:pPr lvl="1"/>
            <a:r>
              <a:rPr lang="en-US" dirty="0" smtClean="0"/>
              <a:t>Time-invariant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2702" y="4189781"/>
            <a:ext cx="3168715" cy="2108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12588" y="6216031"/>
            <a:ext cx="1171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www.hamidslimi.com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8899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begin: Define your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what question you are asking</a:t>
            </a:r>
          </a:p>
          <a:p>
            <a:r>
              <a:rPr lang="en-US" dirty="0" smtClean="0"/>
              <a:t>Use functional ecological groupings with niche overlap rather than taxonomy to aggregate</a:t>
            </a:r>
          </a:p>
          <a:p>
            <a:r>
              <a:rPr lang="en-US" dirty="0" smtClean="0"/>
              <a:t>Leaving out a group because of poor data is worse than guessing</a:t>
            </a:r>
          </a:p>
          <a:p>
            <a:r>
              <a:rPr lang="en-US" dirty="0" smtClean="0"/>
              <a:t>Include all trophic levels</a:t>
            </a:r>
          </a:p>
          <a:p>
            <a:pPr lvl="1"/>
            <a:r>
              <a:rPr lang="en-US" dirty="0" smtClean="0"/>
              <a:t>Careful with bacteria</a:t>
            </a:r>
          </a:p>
          <a:p>
            <a:r>
              <a:rPr lang="en-US" dirty="0" smtClean="0"/>
              <a:t>Must have at least one detrital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2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boxes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sure to include top predators</a:t>
            </a:r>
          </a:p>
          <a:p>
            <a:r>
              <a:rPr lang="en-US" dirty="0" smtClean="0"/>
              <a:t>Consider age-specific stanzas that capture ontogenetic shifts in diet or exploitation patterns</a:t>
            </a:r>
          </a:p>
          <a:p>
            <a:pPr lvl="1"/>
            <a:r>
              <a:rPr lang="en-US" dirty="0" smtClean="0"/>
              <a:t>Used in </a:t>
            </a:r>
            <a:r>
              <a:rPr lang="en-US" dirty="0" err="1" smtClean="0"/>
              <a:t>Ecosim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906943"/>
            <a:ext cx="54864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01543" y="5971704"/>
            <a:ext cx="71365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science-facts.top5.com</a:t>
            </a:r>
          </a:p>
        </p:txBody>
      </p:sp>
    </p:spTree>
    <p:extLst>
      <p:ext uri="{BB962C8B-B14F-4D97-AF65-F5344CB8AC3E}">
        <p14:creationId xmlns:p14="http://schemas.microsoft.com/office/powerpoint/2010/main" val="282186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time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typically use average values for the year</a:t>
            </a:r>
          </a:p>
          <a:p>
            <a:r>
              <a:rPr lang="en-US" dirty="0" smtClean="0"/>
              <a:t>Seasonal changes are not incorporated</a:t>
            </a:r>
          </a:p>
          <a:p>
            <a:r>
              <a:rPr lang="en-US" dirty="0" smtClean="0"/>
              <a:t>Important to note large scale changes in ecosystem structure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519" y="3572042"/>
            <a:ext cx="3941910" cy="262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Balance Master Equations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Production = predation + fishery + biomass 			      				  accumulation + net migration + other   	  				  mortality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Consumption = production + unassimilated food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respiration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06843" y="2958575"/>
                <a:ext cx="73227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sz="3600" b="0" i="1" smtClean="0">
                              <a:latin typeface="Cambria Math"/>
                            </a:rPr>
                            <m:t>2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𝐵𝐴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600" b="0" i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sz="3600" b="0" i="1" smtClean="0">
                              <a:latin typeface="Cambria Math"/>
                            </a:rPr>
                            <m:t>0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43" y="2958575"/>
                <a:ext cx="7322757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646585" y="5265683"/>
                <a:ext cx="38376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585" y="5265683"/>
                <a:ext cx="3837653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47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3002" y="3855620"/>
            <a:ext cx="5697997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699221082"/>
              </p:ext>
            </p:extLst>
          </p:nvPr>
        </p:nvGraphicFramePr>
        <p:xfrm>
          <a:off x="1229278" y="1034264"/>
          <a:ext cx="2995100" cy="345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15249942"/>
              </p:ext>
            </p:extLst>
          </p:nvPr>
        </p:nvGraphicFramePr>
        <p:xfrm>
          <a:off x="4873023" y="1034264"/>
          <a:ext cx="2995100" cy="345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7513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019167522"/>
              </p:ext>
            </p:extLst>
          </p:nvPr>
        </p:nvGraphicFramePr>
        <p:xfrm>
          <a:off x="1080718" y="2472652"/>
          <a:ext cx="1946486" cy="1965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849254901"/>
              </p:ext>
            </p:extLst>
          </p:nvPr>
        </p:nvGraphicFramePr>
        <p:xfrm>
          <a:off x="3622186" y="455928"/>
          <a:ext cx="1946486" cy="1965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904856" y="637814"/>
            <a:ext cx="2677233" cy="1708200"/>
            <a:chOff x="4270831" y="785841"/>
            <a:chExt cx="2677233" cy="1708200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831" y="785841"/>
              <a:ext cx="2677233" cy="160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6247231" y="2324764"/>
              <a:ext cx="700833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00" dirty="0"/>
                <a:t>www.theguardian.com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0536" y="1885617"/>
            <a:ext cx="2305871" cy="1758961"/>
            <a:chOff x="3560495" y="1711982"/>
            <a:chExt cx="2305871" cy="1758961"/>
          </a:xfrm>
        </p:grpSpPr>
        <p:graphicFrame>
          <p:nvGraphicFramePr>
            <p:cNvPr id="17" name="Chart 16"/>
            <p:cNvGraphicFramePr/>
            <p:nvPr>
              <p:extLst>
                <p:ext uri="{D42A27DB-BD31-4B8C-83A1-F6EECF244321}">
                  <p14:modId xmlns:p14="http://schemas.microsoft.com/office/powerpoint/2010/main" val="3501004481"/>
                </p:ext>
              </p:extLst>
            </p:nvPr>
          </p:nvGraphicFramePr>
          <p:xfrm>
            <a:off x="3560495" y="1711982"/>
            <a:ext cx="2305871" cy="17589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1" name="Rectangle 20"/>
            <p:cNvSpPr/>
            <p:nvPr/>
          </p:nvSpPr>
          <p:spPr>
            <a:xfrm>
              <a:off x="3859444" y="3111007"/>
              <a:ext cx="1882785" cy="35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/>
          <p:cNvSpPr/>
          <p:nvPr/>
        </p:nvSpPr>
        <p:spPr>
          <a:xfrm rot="21214691">
            <a:off x="2547033" y="2438466"/>
            <a:ext cx="3260393" cy="6621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009296" y="4511875"/>
            <a:ext cx="2305871" cy="1758961"/>
            <a:chOff x="6427407" y="4557217"/>
            <a:chExt cx="2305871" cy="1758961"/>
          </a:xfrm>
        </p:grpSpPr>
        <p:graphicFrame>
          <p:nvGraphicFramePr>
            <p:cNvPr id="19" name="Chart 18"/>
            <p:cNvGraphicFramePr/>
            <p:nvPr>
              <p:extLst>
                <p:ext uri="{D42A27DB-BD31-4B8C-83A1-F6EECF244321}">
                  <p14:modId xmlns:p14="http://schemas.microsoft.com/office/powerpoint/2010/main" val="3737483734"/>
                </p:ext>
              </p:extLst>
            </p:nvPr>
          </p:nvGraphicFramePr>
          <p:xfrm>
            <a:off x="6427407" y="4557217"/>
            <a:ext cx="2305871" cy="17589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2" name="Rectangle 21"/>
            <p:cNvSpPr/>
            <p:nvPr/>
          </p:nvSpPr>
          <p:spPr>
            <a:xfrm>
              <a:off x="6764543" y="5870067"/>
              <a:ext cx="1882785" cy="35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193" y="3599236"/>
            <a:ext cx="2470873" cy="137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2123524" y="3652938"/>
            <a:ext cx="2305871" cy="1758961"/>
            <a:chOff x="1858333" y="3623343"/>
            <a:chExt cx="2305871" cy="1758961"/>
          </a:xfrm>
        </p:grpSpPr>
        <p:graphicFrame>
          <p:nvGraphicFramePr>
            <p:cNvPr id="18" name="Chart 17"/>
            <p:cNvGraphicFramePr/>
            <p:nvPr>
              <p:extLst>
                <p:ext uri="{D42A27DB-BD31-4B8C-83A1-F6EECF244321}">
                  <p14:modId xmlns:p14="http://schemas.microsoft.com/office/powerpoint/2010/main" val="3416218132"/>
                </p:ext>
              </p:extLst>
            </p:nvPr>
          </p:nvGraphicFramePr>
          <p:xfrm>
            <a:off x="1858333" y="3623343"/>
            <a:ext cx="2305871" cy="17589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2123524" y="4952652"/>
              <a:ext cx="1882785" cy="35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Arrow 28"/>
          <p:cNvSpPr/>
          <p:nvPr/>
        </p:nvSpPr>
        <p:spPr>
          <a:xfrm rot="15303708">
            <a:off x="892825" y="1913061"/>
            <a:ext cx="1266382" cy="662184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3435423589"/>
              </p:ext>
            </p:extLst>
          </p:nvPr>
        </p:nvGraphicFramePr>
        <p:xfrm>
          <a:off x="5429834" y="3277675"/>
          <a:ext cx="1946486" cy="1965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373886" y="4480101"/>
            <a:ext cx="2220371" cy="1527411"/>
            <a:chOff x="5562811" y="4238277"/>
            <a:chExt cx="2220371" cy="1527411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811" y="4238277"/>
              <a:ext cx="2143125" cy="142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7277915" y="5596411"/>
              <a:ext cx="505267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00" dirty="0"/>
                <a:t>www.gma.org</a:t>
              </a:r>
            </a:p>
          </p:txBody>
        </p:sp>
      </p:grpSp>
      <p:sp>
        <p:nvSpPr>
          <p:cNvPr id="13" name="Right Arrow 12"/>
          <p:cNvSpPr/>
          <p:nvPr/>
        </p:nvSpPr>
        <p:spPr>
          <a:xfrm rot="10285364">
            <a:off x="3749973" y="3798405"/>
            <a:ext cx="2181561" cy="6621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35212" y="2980666"/>
            <a:ext cx="955747" cy="6621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353832" y="4083302"/>
            <a:ext cx="358960" cy="1258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287824" y="4972522"/>
            <a:ext cx="370295" cy="1078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401965" y="2284459"/>
            <a:ext cx="542941" cy="919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61977" y="407677"/>
            <a:ext cx="2419714" cy="1418964"/>
            <a:chOff x="261977" y="407677"/>
            <a:chExt cx="2419714" cy="1418964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77" y="407677"/>
              <a:ext cx="2335444" cy="1313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2049787" y="1657364"/>
              <a:ext cx="631904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00" dirty="0"/>
                <a:t>www.voanews.com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45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4" grpId="0">
        <p:bldAsOne/>
      </p:bldGraphic>
      <p:bldP spid="12" grpId="0" animBg="1"/>
      <p:bldP spid="29" grpId="0" animBg="1"/>
      <p:bldGraphic spid="15" grpId="0">
        <p:bldAsOne/>
      </p:bldGraphic>
      <p:bldP spid="13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need: Data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4114006" cy="51477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Biomass (B)</a:t>
            </a:r>
          </a:p>
          <a:p>
            <a:pPr lvl="1"/>
            <a:r>
              <a:rPr lang="en-US" dirty="0" smtClean="0"/>
              <a:t>t km</a:t>
            </a:r>
            <a:r>
              <a:rPr lang="en-US" baseline="30000" dirty="0" smtClean="0"/>
              <a:t>-2</a:t>
            </a:r>
          </a:p>
          <a:p>
            <a:r>
              <a:rPr lang="en-US" dirty="0" smtClean="0"/>
              <a:t>Production to Biomass (PB)</a:t>
            </a:r>
            <a:endParaRPr lang="en-US" dirty="0"/>
          </a:p>
          <a:p>
            <a:pPr lvl="1"/>
            <a:r>
              <a:rPr lang="en-US" dirty="0" smtClean="0"/>
              <a:t>year</a:t>
            </a:r>
            <a:r>
              <a:rPr lang="en-US" baseline="30000" dirty="0" smtClean="0"/>
              <a:t>-1</a:t>
            </a:r>
          </a:p>
          <a:p>
            <a:r>
              <a:rPr lang="en-US" dirty="0" smtClean="0"/>
              <a:t>Consumption to Biomass (QB)</a:t>
            </a:r>
          </a:p>
          <a:p>
            <a:pPr lvl="1"/>
            <a:r>
              <a:rPr lang="en-US" dirty="0" smtClean="0"/>
              <a:t>year</a:t>
            </a:r>
            <a:r>
              <a:rPr lang="en-US" baseline="30000" dirty="0" smtClean="0"/>
              <a:t>-1</a:t>
            </a:r>
          </a:p>
          <a:p>
            <a:r>
              <a:rPr lang="en-US" dirty="0" err="1" smtClean="0"/>
              <a:t>Ecotrophic</a:t>
            </a:r>
            <a:r>
              <a:rPr lang="en-US" dirty="0" smtClean="0"/>
              <a:t> Efficiency (EE)</a:t>
            </a:r>
          </a:p>
          <a:p>
            <a:pPr lvl="1"/>
            <a:r>
              <a:rPr lang="en-US" dirty="0" smtClean="0"/>
              <a:t>proportion</a:t>
            </a:r>
          </a:p>
          <a:p>
            <a:r>
              <a:rPr lang="en-US" dirty="0" smtClean="0"/>
              <a:t>Diet Composition (DC)</a:t>
            </a:r>
          </a:p>
          <a:p>
            <a:pPr lvl="1"/>
            <a:r>
              <a:rPr lang="en-US" dirty="0" smtClean="0"/>
              <a:t>proportion</a:t>
            </a:r>
          </a:p>
          <a:p>
            <a:r>
              <a:rPr lang="en-US" dirty="0" smtClean="0"/>
              <a:t>Catch (landings/discards)</a:t>
            </a:r>
          </a:p>
          <a:p>
            <a:pPr lvl="1"/>
            <a:r>
              <a:rPr lang="en-US" dirty="0" smtClean="0"/>
              <a:t>t km</a:t>
            </a:r>
            <a:r>
              <a:rPr lang="en-US" baseline="30000" dirty="0" smtClean="0"/>
              <a:t>-2 </a:t>
            </a:r>
            <a:r>
              <a:rPr lang="en-US" dirty="0" smtClean="0"/>
              <a:t>year</a:t>
            </a:r>
            <a:r>
              <a:rPr lang="en-US" baseline="30000" dirty="0" smtClean="0"/>
              <a:t>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2034029"/>
            <a:ext cx="4470578" cy="2980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3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Biomass (B)		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Obtained from standard assessment methodologies</a:t>
            </a:r>
          </a:p>
          <a:p>
            <a:r>
              <a:rPr lang="en-US" dirty="0" smtClean="0"/>
              <a:t>Important to use local information (scale of model)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EBED9-E4E9-4F46-9AE9-53E676673661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4098" name="Picture 2" descr="L:\pics\bluefish_work\sh_bluefish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32841" y="3173952"/>
            <a:ext cx="5070763" cy="29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0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to Biomass Ratio (PB)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0650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Production = mortality + ∆B</a:t>
            </a:r>
          </a:p>
          <a:p>
            <a:r>
              <a:rPr lang="en-US" dirty="0" smtClean="0"/>
              <a:t>Estimate of total mortality (Z)</a:t>
            </a:r>
          </a:p>
          <a:p>
            <a:r>
              <a:rPr lang="en-US" dirty="0" smtClean="0"/>
              <a:t>PB = Z = F + M</a:t>
            </a:r>
          </a:p>
          <a:p>
            <a:r>
              <a:rPr lang="en-US" dirty="0" smtClean="0"/>
              <a:t>Can calculate F from estimates of biomass and catch (F = C/B)</a:t>
            </a:r>
          </a:p>
          <a:p>
            <a:r>
              <a:rPr lang="en-US" dirty="0" smtClean="0"/>
              <a:t>Get M from assessments or other tools</a:t>
            </a:r>
          </a:p>
          <a:p>
            <a:pPr lvl="1"/>
            <a:r>
              <a:rPr lang="en-US" dirty="0" err="1" smtClean="0"/>
              <a:t>FishBase</a:t>
            </a:r>
            <a:endParaRPr lang="en-US" dirty="0" smtClean="0"/>
          </a:p>
          <a:p>
            <a:pPr lvl="1"/>
            <a:r>
              <a:rPr lang="en-US" dirty="0" err="1" smtClean="0"/>
              <a:t>Pauly’s</a:t>
            </a:r>
            <a:r>
              <a:rPr lang="en-US" dirty="0" smtClean="0"/>
              <a:t> (1980) empirical natural mortality equation</a:t>
            </a:r>
          </a:p>
          <a:p>
            <a:r>
              <a:rPr lang="en-US" dirty="0" smtClean="0"/>
              <a:t>Also calculate Z directly using </a:t>
            </a:r>
            <a:r>
              <a:rPr lang="en-US" dirty="0" err="1" smtClean="0"/>
              <a:t>Beverton</a:t>
            </a:r>
            <a:r>
              <a:rPr lang="en-US" dirty="0" smtClean="0"/>
              <a:t>-Holt (1957)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3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Ecosystem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4084572" cy="4525963"/>
          </a:xfrm>
        </p:spPr>
        <p:txBody>
          <a:bodyPr/>
          <a:lstStyle/>
          <a:p>
            <a:r>
              <a:rPr lang="en-US" dirty="0" smtClean="0"/>
              <a:t>Provide context and understanding</a:t>
            </a:r>
          </a:p>
          <a:p>
            <a:r>
              <a:rPr lang="en-US" dirty="0" smtClean="0"/>
              <a:t>Mostly strategic </a:t>
            </a:r>
            <a:r>
              <a:rPr lang="en-US" dirty="0" smtClean="0"/>
              <a:t>advice</a:t>
            </a:r>
            <a:endParaRPr lang="en-US" dirty="0" smtClean="0"/>
          </a:p>
          <a:p>
            <a:r>
              <a:rPr lang="en-US" dirty="0" smtClean="0"/>
              <a:t>Limited </a:t>
            </a:r>
            <a:r>
              <a:rPr lang="en-US" dirty="0" smtClean="0"/>
              <a:t>tactical </a:t>
            </a:r>
            <a:r>
              <a:rPr lang="en-US" dirty="0"/>
              <a:t>a</a:t>
            </a:r>
            <a:r>
              <a:rPr lang="en-US" dirty="0" smtClean="0"/>
              <a:t>dvice</a:t>
            </a:r>
            <a:endParaRPr lang="en-US" dirty="0" smtClean="0"/>
          </a:p>
          <a:p>
            <a:r>
              <a:rPr lang="en-US" dirty="0" smtClean="0"/>
              <a:t>Complement not replace single-species models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0030" y="1833990"/>
            <a:ext cx="4456113" cy="31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8463"/>
            <a:ext cx="8229600" cy="4525963"/>
          </a:xfrm>
        </p:spPr>
        <p:txBody>
          <a:bodyPr/>
          <a:lstStyle/>
          <a:p>
            <a:r>
              <a:rPr lang="en-US" dirty="0" err="1" smtClean="0"/>
              <a:t>Pauly</a:t>
            </a:r>
            <a:r>
              <a:rPr lang="en-US" dirty="0" smtClean="0"/>
              <a:t> (1980)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Beverton</a:t>
            </a:r>
            <a:r>
              <a:rPr lang="en-US" dirty="0" smtClean="0"/>
              <a:t>-Holt (1957)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35382" y="1364043"/>
                <a:ext cx="4063677" cy="549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𝑀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0.65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−0.279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0.463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382" y="1364043"/>
                <a:ext cx="4063677" cy="5490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011474" y="3754233"/>
                <a:ext cx="3108415" cy="1147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𝑍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 smtClean="0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𝑎𝑣𝑔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𝑎𝑣𝑔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𝑓𝑐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474" y="3754233"/>
                <a:ext cx="3108415" cy="11477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76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BED9-E4E9-4F46-9AE9-53E676673661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0"/>
            <a:ext cx="49792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70" y="2221765"/>
            <a:ext cx="2210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FishBase.org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13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rule of thumb</a:t>
            </a:r>
          </a:p>
          <a:p>
            <a:pPr lvl="1"/>
            <a:r>
              <a:rPr lang="en-US" dirty="0" smtClean="0"/>
              <a:t>reciprocal of PB ≈ mean life span</a:t>
            </a:r>
          </a:p>
          <a:p>
            <a:pPr lvl="1"/>
            <a:r>
              <a:rPr lang="en-US" dirty="0" smtClean="0"/>
              <a:t>Unless growth is linear (primary producers) then the reciprocal ≈ mean age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Whale – PB = 0.03 year</a:t>
            </a:r>
            <a:r>
              <a:rPr lang="en-US" baseline="30000" dirty="0" smtClean="0"/>
              <a:t>-1</a:t>
            </a:r>
            <a:r>
              <a:rPr lang="en-US" dirty="0" smtClean="0"/>
              <a:t>, BP = 33 years</a:t>
            </a:r>
          </a:p>
          <a:p>
            <a:pPr lvl="1"/>
            <a:r>
              <a:rPr lang="en-US" dirty="0" smtClean="0"/>
              <a:t>Herring – PB = 0.4 year</a:t>
            </a:r>
            <a:r>
              <a:rPr lang="en-US" baseline="30000" dirty="0" smtClean="0"/>
              <a:t>-1</a:t>
            </a:r>
            <a:r>
              <a:rPr lang="en-US" dirty="0" smtClean="0"/>
              <a:t>, BP = 2.5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64" y="551859"/>
            <a:ext cx="14287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93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Consumption to Biomass (QB)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Primarily from literature values (</a:t>
            </a:r>
            <a:r>
              <a:rPr lang="en-US" dirty="0" err="1" smtClean="0"/>
              <a:t>FishBase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Varies with PB therefore it can be calculated using a PQ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33" y="3289135"/>
            <a:ext cx="6706536" cy="107647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50" y="3186719"/>
            <a:ext cx="8129708" cy="268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8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to Consumption Ratio (PQ)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varies between 0.05 and 0.30</a:t>
            </a:r>
          </a:p>
          <a:p>
            <a:pPr lvl="1"/>
            <a:r>
              <a:rPr lang="en-US" dirty="0" smtClean="0"/>
              <a:t>Lower for baleens and higher for very small organisms</a:t>
            </a:r>
          </a:p>
          <a:p>
            <a:r>
              <a:rPr lang="en-US" dirty="0" smtClean="0"/>
              <a:t>Smaller individuals generally more efficient (higher PQ)</a:t>
            </a:r>
          </a:p>
          <a:p>
            <a:r>
              <a:rPr lang="en-US" dirty="0" smtClean="0"/>
              <a:t>If PQ entered then PB or QB is calculated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18" y="4602228"/>
            <a:ext cx="1835851" cy="161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38138" y="6183639"/>
            <a:ext cx="104067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kidsaquariumsquotes.wordpress.com</a:t>
            </a:r>
          </a:p>
        </p:txBody>
      </p:sp>
    </p:spTree>
    <p:extLst>
      <p:ext uri="{BB962C8B-B14F-4D97-AF65-F5344CB8AC3E}">
        <p14:creationId xmlns:p14="http://schemas.microsoft.com/office/powerpoint/2010/main" val="6718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Ecotrophic</a:t>
            </a:r>
            <a:r>
              <a:rPr lang="en-US" dirty="0" smtClean="0"/>
              <a:t> Efficiency (EE)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080152"/>
          </a:xfrm>
        </p:spPr>
        <p:txBody>
          <a:bodyPr>
            <a:normAutofit/>
          </a:bodyPr>
          <a:lstStyle/>
          <a:p>
            <a:r>
              <a:rPr lang="en-US" dirty="0" smtClean="0"/>
              <a:t>Defined by Ricker (1969) as the fraction of a prey species’ annual production that is consumed by predators</a:t>
            </a:r>
          </a:p>
          <a:p>
            <a:r>
              <a:rPr lang="en-US" dirty="0" smtClean="0"/>
              <a:t>Basically proportion of production explained in the system</a:t>
            </a:r>
          </a:p>
          <a:p>
            <a:r>
              <a:rPr lang="en-US" dirty="0" smtClean="0"/>
              <a:t>Other mortality is 1 – EE</a:t>
            </a:r>
          </a:p>
          <a:p>
            <a:r>
              <a:rPr lang="en-US" dirty="0" smtClean="0"/>
              <a:t>Typically close to 1</a:t>
            </a:r>
          </a:p>
          <a:p>
            <a:pPr lvl="1"/>
            <a:r>
              <a:rPr lang="en-US" dirty="0" smtClean="0"/>
              <a:t>Unexploited top predators close to 0</a:t>
            </a:r>
          </a:p>
          <a:p>
            <a:pPr lvl="1"/>
            <a:r>
              <a:rPr lang="en-US" dirty="0" smtClean="0"/>
              <a:t>Phytoplankton in bloom closer to 0.5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 Composition (DC)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proportions by either weight or volume</a:t>
            </a:r>
          </a:p>
          <a:p>
            <a:r>
              <a:rPr lang="en-US" dirty="0" smtClean="0"/>
              <a:t>May need to aggregate/ disaggregate data based on box structure</a:t>
            </a:r>
          </a:p>
          <a:p>
            <a:r>
              <a:rPr lang="en-US" dirty="0" smtClean="0"/>
              <a:t>Often necessary to tweak DC to ensure mass-balance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2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 any number of fleets/gears</a:t>
            </a:r>
          </a:p>
          <a:p>
            <a:r>
              <a:rPr lang="en-US" dirty="0" smtClean="0"/>
              <a:t>Possible to include economic variables</a:t>
            </a:r>
          </a:p>
          <a:p>
            <a:r>
              <a:rPr lang="en-US" dirty="0" smtClean="0"/>
              <a:t>Advisable to create a ‘discards’ detrital group</a:t>
            </a:r>
          </a:p>
          <a:p>
            <a:pPr lvl="1"/>
            <a:r>
              <a:rPr lang="en-US" dirty="0" smtClean="0"/>
              <a:t>Discards assigned to it via discard fate</a:t>
            </a:r>
          </a:p>
        </p:txBody>
      </p:sp>
      <p:pic>
        <p:nvPicPr>
          <p:cNvPr id="7170" name="Picture 2" descr="L:\pics\Backgrounds\fishing_vesse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0" b="11381"/>
          <a:stretch/>
        </p:blipFill>
        <p:spPr bwMode="auto">
          <a:xfrm>
            <a:off x="1624341" y="3846525"/>
            <a:ext cx="5886854" cy="210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11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Biomass accumulation (BA) – t km</a:t>
            </a:r>
            <a:r>
              <a:rPr lang="en-US" baseline="30000" dirty="0" smtClean="0"/>
              <a:t>-2</a:t>
            </a:r>
            <a:r>
              <a:rPr lang="en-US" dirty="0" smtClean="0"/>
              <a:t> year</a:t>
            </a:r>
            <a:r>
              <a:rPr lang="en-US" baseline="30000" dirty="0" smtClean="0"/>
              <a:t>-1</a:t>
            </a:r>
            <a:endParaRPr lang="en-US" dirty="0" smtClean="0"/>
          </a:p>
          <a:p>
            <a:pPr lvl="1"/>
            <a:r>
              <a:rPr lang="en-US" dirty="0" smtClean="0"/>
              <a:t>If data shows change in B over model domain</a:t>
            </a:r>
          </a:p>
          <a:p>
            <a:r>
              <a:rPr lang="en-US" dirty="0" smtClean="0"/>
              <a:t>Migration (E) </a:t>
            </a:r>
            <a:r>
              <a:rPr lang="en-US" dirty="0"/>
              <a:t>- t km</a:t>
            </a:r>
            <a:r>
              <a:rPr lang="en-US" baseline="30000" dirty="0"/>
              <a:t>-2</a:t>
            </a:r>
            <a:r>
              <a:rPr lang="en-US" dirty="0"/>
              <a:t> year</a:t>
            </a:r>
            <a:r>
              <a:rPr lang="en-US" baseline="30000" dirty="0"/>
              <a:t>-1</a:t>
            </a:r>
            <a:endParaRPr lang="en-US" dirty="0"/>
          </a:p>
          <a:p>
            <a:pPr lvl="1"/>
            <a:r>
              <a:rPr lang="en-US" dirty="0" smtClean="0"/>
              <a:t>Can be used by </a:t>
            </a:r>
            <a:r>
              <a:rPr lang="en-US" dirty="0" err="1" smtClean="0"/>
              <a:t>Ecospace</a:t>
            </a:r>
            <a:endParaRPr lang="en-US" dirty="0" smtClean="0"/>
          </a:p>
          <a:p>
            <a:r>
              <a:rPr lang="en-US" dirty="0" smtClean="0"/>
              <a:t>Detritus fate</a:t>
            </a:r>
          </a:p>
          <a:p>
            <a:pPr lvl="1"/>
            <a:r>
              <a:rPr lang="en-US" dirty="0" smtClean="0"/>
              <a:t>All living groups produce detritus – U and M0</a:t>
            </a:r>
          </a:p>
          <a:p>
            <a:pPr lvl="1"/>
            <a:r>
              <a:rPr lang="en-US" dirty="0" smtClean="0"/>
              <a:t>Necessary to specify where it is going if more than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Respiration (R) and Unassimilated food (U)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883669"/>
          </a:xfrm>
        </p:spPr>
        <p:txBody>
          <a:bodyPr>
            <a:normAutofit/>
          </a:bodyPr>
          <a:lstStyle/>
          <a:p>
            <a:r>
              <a:rPr lang="en-US" dirty="0" smtClean="0"/>
              <a:t>Rearrange consumption equation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 and P are estimated first</a:t>
            </a:r>
          </a:p>
          <a:p>
            <a:r>
              <a:rPr lang="en-US" dirty="0" smtClean="0"/>
              <a:t>U is input parameter than effects R</a:t>
            </a:r>
          </a:p>
          <a:p>
            <a:r>
              <a:rPr lang="en-US" dirty="0" smtClean="0"/>
              <a:t>Default value for U is 0.2</a:t>
            </a:r>
          </a:p>
          <a:p>
            <a:pPr lvl="1"/>
            <a:r>
              <a:rPr lang="en-US" dirty="0" smtClean="0"/>
              <a:t>Herbivores and Detritivores ~ 0.4 leads to more reasonable R/B ratios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66133" y="2134858"/>
                <a:ext cx="32096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133" y="2134858"/>
                <a:ext cx="3209661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69" y="1778145"/>
            <a:ext cx="19812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18499" y="3508830"/>
            <a:ext cx="42992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tcmmg.org</a:t>
            </a:r>
          </a:p>
        </p:txBody>
      </p:sp>
    </p:spTree>
    <p:extLst>
      <p:ext uri="{BB962C8B-B14F-4D97-AF65-F5344CB8AC3E}">
        <p14:creationId xmlns:p14="http://schemas.microsoft.com/office/powerpoint/2010/main" val="2734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models (</a:t>
            </a:r>
            <a:r>
              <a:rPr lang="en-US" dirty="0" err="1" smtClean="0"/>
              <a:t>Plaganyi</a:t>
            </a:r>
            <a:r>
              <a:rPr lang="en-US" dirty="0" smtClean="0"/>
              <a:t> 2007)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of Single-Species Assessment Models (ESAM)</a:t>
            </a:r>
          </a:p>
          <a:p>
            <a:r>
              <a:rPr lang="en-US" dirty="0"/>
              <a:t>Dynamic System Models (Biophysical</a:t>
            </a:r>
            <a:r>
              <a:rPr lang="en-US" dirty="0" smtClean="0"/>
              <a:t>)</a:t>
            </a:r>
          </a:p>
          <a:p>
            <a:r>
              <a:rPr lang="en-US" dirty="0"/>
              <a:t>Minimum Realistic Models (MRM</a:t>
            </a:r>
            <a:r>
              <a:rPr lang="en-US" dirty="0" smtClean="0"/>
              <a:t>)</a:t>
            </a:r>
          </a:p>
          <a:p>
            <a:r>
              <a:rPr lang="en-US" dirty="0"/>
              <a:t>Whole Ecosystem Models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1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Multi-stanza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important for </a:t>
            </a:r>
            <a:r>
              <a:rPr lang="en-US" dirty="0" err="1" smtClean="0"/>
              <a:t>Ecosim</a:t>
            </a:r>
            <a:endParaRPr lang="en-US" dirty="0" smtClean="0"/>
          </a:p>
          <a:p>
            <a:r>
              <a:rPr lang="en-US" dirty="0" smtClean="0"/>
              <a:t>Additional parameters</a:t>
            </a:r>
          </a:p>
          <a:p>
            <a:pPr lvl="1"/>
            <a:r>
              <a:rPr lang="en-US" dirty="0" smtClean="0"/>
              <a:t>Length of stanzas (months)</a:t>
            </a:r>
          </a:p>
          <a:p>
            <a:pPr lvl="1"/>
            <a:r>
              <a:rPr lang="en-US" dirty="0" smtClean="0"/>
              <a:t>Z per stanza</a:t>
            </a:r>
          </a:p>
          <a:p>
            <a:pPr lvl="1"/>
            <a:r>
              <a:rPr lang="en-US" dirty="0" smtClean="0"/>
              <a:t>Von </a:t>
            </a:r>
            <a:r>
              <a:rPr lang="en-US" dirty="0" err="1" smtClean="0"/>
              <a:t>Bertalanffy</a:t>
            </a:r>
            <a:r>
              <a:rPr lang="en-US" dirty="0" smtClean="0"/>
              <a:t> K</a:t>
            </a:r>
          </a:p>
          <a:p>
            <a:pPr lvl="1"/>
            <a:r>
              <a:rPr lang="en-US" dirty="0" smtClean="0"/>
              <a:t>Relative weight at maturity (</a:t>
            </a:r>
            <a:r>
              <a:rPr lang="en-US" dirty="0" err="1" smtClean="0"/>
              <a:t>W</a:t>
            </a:r>
            <a:r>
              <a:rPr lang="en-US" baseline="-25000" dirty="0" err="1" smtClean="0"/>
              <a:t>mat</a:t>
            </a:r>
            <a:r>
              <a:rPr lang="en-US" dirty="0" smtClean="0"/>
              <a:t>/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inf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23" y="189910"/>
            <a:ext cx="3760787" cy="227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7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Parameters to Mass Balance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2"/>
            <a:ext cx="8229600" cy="51477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Can’t possibly have estimates for all parameters</a:t>
            </a:r>
          </a:p>
          <a:p>
            <a:r>
              <a:rPr lang="en-US" dirty="0" smtClean="0"/>
              <a:t>Set of linear equations</a:t>
            </a:r>
          </a:p>
          <a:p>
            <a:r>
              <a:rPr lang="en-US" dirty="0" smtClean="0"/>
              <a:t>Number of unknowns less than the number of equations</a:t>
            </a:r>
          </a:p>
          <a:p>
            <a:r>
              <a:rPr lang="en-US" dirty="0" smtClean="0"/>
              <a:t>Order </a:t>
            </a:r>
            <a:r>
              <a:rPr lang="en-US" dirty="0" err="1" smtClean="0"/>
              <a:t>Ecopath</a:t>
            </a:r>
            <a:r>
              <a:rPr lang="en-US" dirty="0" smtClean="0"/>
              <a:t> solves things</a:t>
            </a:r>
            <a:endParaRPr lang="en-US" dirty="0" smtClean="0"/>
          </a:p>
          <a:p>
            <a:pPr lvl="1"/>
            <a:r>
              <a:rPr lang="en-US" dirty="0" smtClean="0"/>
              <a:t>QB</a:t>
            </a:r>
          </a:p>
          <a:p>
            <a:pPr lvl="1"/>
            <a:r>
              <a:rPr lang="en-US" dirty="0" smtClean="0"/>
              <a:t>PB</a:t>
            </a:r>
          </a:p>
          <a:p>
            <a:pPr lvl="1"/>
            <a:r>
              <a:rPr lang="en-US" dirty="0" smtClean="0"/>
              <a:t>EE</a:t>
            </a:r>
          </a:p>
          <a:p>
            <a:pPr lvl="1"/>
            <a:r>
              <a:rPr lang="en-US" dirty="0" smtClean="0"/>
              <a:t>B</a:t>
            </a:r>
          </a:p>
          <a:p>
            <a:r>
              <a:rPr lang="en-US" dirty="0" smtClean="0"/>
              <a:t>Can not estimate DC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2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unknowns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Rearrange the production master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893042" y="2996360"/>
                <a:ext cx="5354736" cy="1317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/>
                          </m:ctrlPr>
                        </m:sSubPr>
                        <m:e>
                          <m:r>
                            <a:rPr lang="en-US" sz="2800" i="1"/>
                            <m:t>𝐵</m:t>
                          </m:r>
                        </m:e>
                        <m:sub>
                          <m:r>
                            <a:rPr lang="en-US" sz="2800" i="1"/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/>
                          </m:ctrlPr>
                        </m:sSubPr>
                        <m:e>
                          <m:r>
                            <a:rPr lang="en-US" sz="2800" i="1"/>
                            <m:t>𝑃𝐵</m:t>
                          </m:r>
                        </m:e>
                        <m:sub>
                          <m:r>
                            <a:rPr lang="en-US" sz="2800" i="1"/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/>
                          </m:ctrlPr>
                        </m:sSubPr>
                        <m:e>
                          <m:r>
                            <a:rPr lang="en-US" sz="2800" i="1"/>
                            <m:t>𝐸𝐸</m:t>
                          </m:r>
                        </m:e>
                        <m:sub>
                          <m:r>
                            <a:rPr lang="en-US" sz="2800" i="1"/>
                            <m:t>𝑖</m:t>
                          </m:r>
                        </m:sub>
                      </m:sSub>
                      <m:r>
                        <a:rPr lang="en-US" sz="2800" i="1"/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/>
                          </m:ctrlPr>
                        </m:naryPr>
                        <m:sub>
                          <m:r>
                            <a:rPr lang="en-US" sz="2800" i="1"/>
                            <m:t>𝑗</m:t>
                          </m:r>
                          <m:r>
                            <a:rPr lang="en-US" sz="2800" i="1"/>
                            <m:t>=1</m:t>
                          </m:r>
                        </m:sub>
                        <m:sup>
                          <m:r>
                            <a:rPr lang="en-US" sz="2800" i="1"/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/>
                              </m:ctrlPr>
                            </m:sSubPr>
                            <m:e>
                              <m:r>
                                <a:rPr lang="en-US" sz="2800" i="1"/>
                                <m:t>𝐵</m:t>
                              </m:r>
                            </m:e>
                            <m:sub>
                              <m:r>
                                <a:rPr lang="en-US" sz="2800" i="1"/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/>
                              </m:ctrlPr>
                            </m:sSubPr>
                            <m:e>
                              <m:r>
                                <a:rPr lang="en-US" sz="2800" i="1"/>
                                <m:t>𝑄𝐵</m:t>
                              </m:r>
                            </m:e>
                            <m:sub>
                              <m:r>
                                <a:rPr lang="en-US" sz="2800" i="1"/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/>
                              </m:ctrlPr>
                            </m:sSubPr>
                            <m:e>
                              <m:r>
                                <a:rPr lang="en-US" sz="2800" i="1"/>
                                <m:t>𝐷𝐶</m:t>
                              </m:r>
                            </m:e>
                            <m:sub>
                              <m:r>
                                <a:rPr lang="en-US" sz="2800" i="1"/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sz="2800" i="1"/>
                        <m:t>+ </m:t>
                      </m:r>
                      <m:sSub>
                        <m:sSubPr>
                          <m:ctrlPr>
                            <a:rPr lang="en-US" sz="2800" i="1"/>
                          </m:ctrlPr>
                        </m:sSubPr>
                        <m:e>
                          <m:r>
                            <a:rPr lang="en-US" sz="2800" i="1"/>
                            <m:t>𝐸𝑋</m:t>
                          </m:r>
                        </m:e>
                        <m:sub>
                          <m:r>
                            <a:rPr lang="en-US" sz="2800" i="1"/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042" y="2996360"/>
                <a:ext cx="5354736" cy="131728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09031" y="2006390"/>
                <a:ext cx="73227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𝐵𝐴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31" y="2006390"/>
                <a:ext cx="732275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880533" y="4991408"/>
                <a:ext cx="13744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𝑨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533" y="4991408"/>
                <a:ext cx="1374415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86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Balance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series of equations</a:t>
            </a:r>
          </a:p>
          <a:p>
            <a:r>
              <a:rPr lang="en-US" dirty="0" smtClean="0"/>
              <a:t>Typically several EE &gt; 1 (Not physically possible)</a:t>
            </a:r>
          </a:p>
          <a:p>
            <a:r>
              <a:rPr lang="en-US" dirty="0" smtClean="0"/>
              <a:t>Tweak input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357" y="3163794"/>
            <a:ext cx="5451174" cy="307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8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to fixing unbalanced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the mortalities on problem species</a:t>
            </a:r>
          </a:p>
          <a:p>
            <a:pPr lvl="1"/>
            <a:r>
              <a:rPr lang="en-US" dirty="0" smtClean="0"/>
              <a:t>Fishing</a:t>
            </a:r>
          </a:p>
          <a:p>
            <a:pPr lvl="1"/>
            <a:r>
              <a:rPr lang="en-US" dirty="0" smtClean="0"/>
              <a:t>Predation</a:t>
            </a:r>
          </a:p>
          <a:p>
            <a:r>
              <a:rPr lang="en-US" dirty="0" smtClean="0"/>
              <a:t>Identify</a:t>
            </a:r>
            <a:r>
              <a:rPr lang="en-US" dirty="0" smtClean="0"/>
              <a:t> big problems initially</a:t>
            </a:r>
          </a:p>
          <a:p>
            <a:r>
              <a:rPr lang="en-US" dirty="0" smtClean="0"/>
              <a:t>Change most uncertain parameters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3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Balance at the NEFSC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83" y="1207293"/>
            <a:ext cx="460978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Energy Modeling and Analysis exercise (EMAX)</a:t>
            </a:r>
          </a:p>
          <a:p>
            <a:pPr lvl="1"/>
            <a:r>
              <a:rPr lang="en-US" dirty="0" err="1" smtClean="0"/>
              <a:t>Ecopath</a:t>
            </a:r>
            <a:endParaRPr lang="en-US" dirty="0" smtClean="0"/>
          </a:p>
          <a:p>
            <a:pPr lvl="1"/>
            <a:r>
              <a:rPr lang="en-US" dirty="0" err="1" smtClean="0"/>
              <a:t>EcoNetwrk</a:t>
            </a:r>
            <a:endParaRPr lang="en-US" dirty="0" smtClean="0"/>
          </a:p>
          <a:p>
            <a:r>
              <a:rPr lang="en-US" dirty="0" smtClean="0"/>
              <a:t>Broken into 4 “</a:t>
            </a:r>
            <a:r>
              <a:rPr lang="en-US" dirty="0" smtClean="0"/>
              <a:t>eco-regions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Highly </a:t>
            </a:r>
            <a:r>
              <a:rPr lang="en-US" dirty="0" smtClean="0"/>
              <a:t>aggregated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Content Placeholder 4" descr="Spatial_coverage_class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513" y="1617756"/>
            <a:ext cx="4403029" cy="340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Georges_Bank_EMAX_Foodweb.png"/>
          <p:cNvPicPr>
            <a:picLocks noChangeAspect="1"/>
          </p:cNvPicPr>
          <p:nvPr/>
        </p:nvPicPr>
        <p:blipFill>
          <a:blip r:embed="rId2"/>
          <a:srcRect t="5744" b="11179"/>
          <a:stretch>
            <a:fillRect/>
          </a:stretch>
        </p:blipFill>
        <p:spPr>
          <a:xfrm>
            <a:off x="134470" y="393895"/>
            <a:ext cx="8875059" cy="56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4128868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Based on ecological production units</a:t>
            </a:r>
          </a:p>
          <a:p>
            <a:r>
              <a:rPr lang="en-US" dirty="0" smtClean="0"/>
              <a:t>More individual species</a:t>
            </a:r>
          </a:p>
          <a:p>
            <a:pPr lvl="1"/>
            <a:r>
              <a:rPr lang="en-US" dirty="0" smtClean="0"/>
              <a:t>All commercial species</a:t>
            </a:r>
          </a:p>
          <a:p>
            <a:pPr lvl="1"/>
            <a:r>
              <a:rPr lang="en-US" dirty="0" smtClean="0"/>
              <a:t>Some with Adult/juvenile groups</a:t>
            </a:r>
          </a:p>
          <a:p>
            <a:r>
              <a:rPr lang="en-US" dirty="0" smtClean="0"/>
              <a:t>Allow biomass to flow between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 descr="Spatial_coverage_EP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6068" y="1593162"/>
            <a:ext cx="4396567" cy="33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5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Quick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Ecopath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with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Ecosim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Demo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07293"/>
            <a:ext cx="4111573" cy="4525963"/>
          </a:xfrm>
        </p:spPr>
        <p:txBody>
          <a:bodyPr/>
          <a:lstStyle/>
          <a:p>
            <a:r>
              <a:rPr lang="en-US" dirty="0" smtClean="0"/>
              <a:t>Free software available at ecopath.org</a:t>
            </a:r>
          </a:p>
          <a:p>
            <a:r>
              <a:rPr lang="en-US" dirty="0" smtClean="0"/>
              <a:t>Windows specific</a:t>
            </a:r>
          </a:p>
          <a:p>
            <a:r>
              <a:rPr lang="en-US" dirty="0" smtClean="0"/>
              <a:t>User friendly 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84" y="1949732"/>
            <a:ext cx="3469776" cy="301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6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Rpath</a:t>
            </a:r>
            <a:r>
              <a:rPr lang="en-US" dirty="0" smtClean="0"/>
              <a:t> – R implementation of </a:t>
            </a:r>
            <a:r>
              <a:rPr lang="en-US" dirty="0" err="1" smtClean="0"/>
              <a:t>EwE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Compliment and expand the open source possibilities of Ecopath with Ecosim</a:t>
            </a:r>
          </a:p>
          <a:p>
            <a:r>
              <a:rPr lang="en-US" dirty="0" smtClean="0"/>
              <a:t>Use a platform widely used by ecologists, R</a:t>
            </a:r>
          </a:p>
          <a:p>
            <a:r>
              <a:rPr lang="en-US" dirty="0" smtClean="0"/>
              <a:t>Utilize the built-in statistical and graphical capabilities of 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9103" y="4902563"/>
            <a:ext cx="1637497" cy="142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5963" y="4900215"/>
            <a:ext cx="1817837" cy="1373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-Right Arrow 5"/>
          <p:cNvSpPr/>
          <p:nvPr/>
        </p:nvSpPr>
        <p:spPr>
          <a:xfrm>
            <a:off x="3929572" y="5132761"/>
            <a:ext cx="1271956" cy="6614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2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2843213" y="547688"/>
            <a:ext cx="1441450" cy="647700"/>
          </a:xfrm>
          <a:prstGeom prst="flowChartDecisi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3203575" y="620713"/>
            <a:ext cx="100806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Biological interactions described</a:t>
            </a:r>
            <a:endParaRPr lang="en-GB" altLang="en-US" sz="900" b="1"/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2843213" y="1339850"/>
            <a:ext cx="1441450" cy="647700"/>
          </a:xfrm>
          <a:prstGeom prst="flowChartDecisi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3132138" y="1484313"/>
            <a:ext cx="10080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Predator prey feedback</a:t>
            </a:r>
            <a:endParaRPr lang="en-GB" altLang="en-US" sz="900" b="1"/>
          </a:p>
        </p:txBody>
      </p:sp>
      <p:sp>
        <p:nvSpPr>
          <p:cNvPr id="23" name="AutoShape 19"/>
          <p:cNvSpPr>
            <a:spLocks noChangeArrowheads="1"/>
          </p:cNvSpPr>
          <p:nvPr/>
        </p:nvSpPr>
        <p:spPr bwMode="auto">
          <a:xfrm>
            <a:off x="2843213" y="2060575"/>
            <a:ext cx="1512887" cy="1008063"/>
          </a:xfrm>
          <a:prstGeom prst="flowChartDecision">
            <a:avLst/>
          </a:prstGeom>
          <a:solidFill>
            <a:srgbClr val="24EE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3177480" y="2233678"/>
            <a:ext cx="1008062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 dirty="0"/>
              <a:t>Handles the environment and lower trophic levels</a:t>
            </a:r>
            <a:endParaRPr lang="en-GB" altLang="en-US" sz="900" b="1" dirty="0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3563938" y="119538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3563938" y="1987550"/>
            <a:ext cx="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5148263" y="620713"/>
            <a:ext cx="1508644" cy="576262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5148263" y="620713"/>
            <a:ext cx="15843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Technical interaction models MSYPR</a:t>
            </a:r>
          </a:p>
          <a:p>
            <a:r>
              <a:rPr lang="en-US" altLang="en-US" sz="900"/>
              <a:t>Murawski 1984</a:t>
            </a:r>
            <a:endParaRPr lang="en-GB" altLang="en-US" sz="900"/>
          </a:p>
        </p:txBody>
      </p: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5148263" y="1412875"/>
            <a:ext cx="2160587" cy="863600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5148263" y="1412875"/>
            <a:ext cx="2303462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Predators added to single-species models e.g. SEASTAR</a:t>
            </a:r>
          </a:p>
          <a:p>
            <a:r>
              <a:rPr lang="en-US" altLang="en-US" sz="900"/>
              <a:t>Gulland 1983; Livingston and Methot 1998; Hollowed </a:t>
            </a:r>
            <a:r>
              <a:rPr lang="en-US" altLang="en-US" sz="900" i="1"/>
              <a:t>et al.</a:t>
            </a:r>
            <a:r>
              <a:rPr lang="en-US" altLang="en-US" sz="900"/>
              <a:t> 2000; Plagányi 2004; Tjelmeland and Lind</a:t>
            </a:r>
            <a:r>
              <a:rPr lang="en-GB" altLang="en-US" sz="900"/>
              <a:t>strøm </a:t>
            </a:r>
            <a:r>
              <a:rPr lang="en-US" altLang="en-US" sz="900"/>
              <a:t> 2005 </a:t>
            </a:r>
            <a:endParaRPr lang="en-GB" altLang="en-US" sz="900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4284663" y="83661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4284663" y="162877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4211638" y="620713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No</a:t>
            </a:r>
            <a:endParaRPr lang="en-GB" altLang="en-US" sz="900"/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284663" y="1339850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No</a:t>
            </a:r>
            <a:endParaRPr lang="en-GB" altLang="en-US" sz="900"/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3132138" y="1123950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Yes</a:t>
            </a:r>
            <a:endParaRPr lang="en-GB" altLang="en-US" sz="900"/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3059113" y="1916113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Yes</a:t>
            </a:r>
            <a:endParaRPr lang="en-GB" altLang="en-US" sz="900"/>
          </a:p>
        </p:txBody>
      </p:sp>
      <p:sp>
        <p:nvSpPr>
          <p:cNvPr id="37" name="AutoShape 33"/>
          <p:cNvSpPr>
            <a:spLocks noChangeArrowheads="1"/>
          </p:cNvSpPr>
          <p:nvPr/>
        </p:nvSpPr>
        <p:spPr bwMode="auto">
          <a:xfrm>
            <a:off x="4572000" y="2924175"/>
            <a:ext cx="1079500" cy="646113"/>
          </a:xfrm>
          <a:prstGeom prst="flowChartDecision">
            <a:avLst/>
          </a:prstGeom>
          <a:solidFill>
            <a:srgbClr val="F61C1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4659431" y="3071183"/>
            <a:ext cx="100806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 dirty="0"/>
              <a:t>Handles age/size structure</a:t>
            </a:r>
            <a:endParaRPr lang="en-GB" altLang="en-US" sz="900" b="1" dirty="0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5148263" y="2852738"/>
            <a:ext cx="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AutoShape 36"/>
          <p:cNvSpPr>
            <a:spLocks noChangeArrowheads="1"/>
          </p:cNvSpPr>
          <p:nvPr/>
        </p:nvSpPr>
        <p:spPr bwMode="auto">
          <a:xfrm>
            <a:off x="1547813" y="3140075"/>
            <a:ext cx="1296987" cy="647700"/>
          </a:xfrm>
          <a:prstGeom prst="flowChartDecision">
            <a:avLst/>
          </a:prstGeom>
          <a:solidFill>
            <a:srgbClr val="F61C1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37"/>
          <p:cNvSpPr txBox="1">
            <a:spLocks noChangeArrowheads="1"/>
          </p:cNvSpPr>
          <p:nvPr/>
        </p:nvSpPr>
        <p:spPr bwMode="auto">
          <a:xfrm>
            <a:off x="1763713" y="3284538"/>
            <a:ext cx="10080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Handles age structure</a:t>
            </a:r>
            <a:endParaRPr lang="en-GB" altLang="en-US" sz="900" b="1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2195513" y="2995613"/>
            <a:ext cx="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 flipH="1">
            <a:off x="2195513" y="249237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2195513" y="249237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4284663" y="249237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5148263" y="249237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 Box 43"/>
          <p:cNvSpPr txBox="1">
            <a:spLocks noChangeArrowheads="1"/>
          </p:cNvSpPr>
          <p:nvPr/>
        </p:nvSpPr>
        <p:spPr bwMode="auto">
          <a:xfrm>
            <a:off x="2411413" y="2276475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No</a:t>
            </a:r>
            <a:endParaRPr lang="en-GB" altLang="en-US" sz="900"/>
          </a:p>
        </p:txBody>
      </p:sp>
      <p:sp>
        <p:nvSpPr>
          <p:cNvPr id="48" name="Text Box 44"/>
          <p:cNvSpPr txBox="1">
            <a:spLocks noChangeArrowheads="1"/>
          </p:cNvSpPr>
          <p:nvPr/>
        </p:nvSpPr>
        <p:spPr bwMode="auto">
          <a:xfrm>
            <a:off x="4284663" y="2276475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Yes</a:t>
            </a:r>
            <a:endParaRPr lang="en-GB" altLang="en-US" sz="900"/>
          </a:p>
        </p:txBody>
      </p:sp>
      <p:sp>
        <p:nvSpPr>
          <p:cNvPr id="49" name="AutoShape 45"/>
          <p:cNvSpPr>
            <a:spLocks noChangeArrowheads="1"/>
          </p:cNvSpPr>
          <p:nvPr/>
        </p:nvSpPr>
        <p:spPr bwMode="auto">
          <a:xfrm>
            <a:off x="3779838" y="4652963"/>
            <a:ext cx="1439862" cy="503237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 Box 46"/>
          <p:cNvSpPr txBox="1">
            <a:spLocks noChangeArrowheads="1"/>
          </p:cNvSpPr>
          <p:nvPr/>
        </p:nvSpPr>
        <p:spPr bwMode="auto">
          <a:xfrm>
            <a:off x="3779838" y="4652963"/>
            <a:ext cx="15843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Aggregate system models e.g. EwE, SKEBUB, SSEM</a:t>
            </a:r>
            <a:endParaRPr lang="en-US" altLang="en-US" sz="900"/>
          </a:p>
        </p:txBody>
      </p:sp>
      <p:sp>
        <p:nvSpPr>
          <p:cNvPr id="51" name="AutoShape 47"/>
          <p:cNvSpPr>
            <a:spLocks noChangeArrowheads="1"/>
          </p:cNvSpPr>
          <p:nvPr/>
        </p:nvSpPr>
        <p:spPr bwMode="auto">
          <a:xfrm>
            <a:off x="6551613" y="4579938"/>
            <a:ext cx="1476375" cy="576262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6551613" y="4579938"/>
            <a:ext cx="15843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Spatial dynamic systems models e.g. ATLANTIS, ERSEM, SEAPODYM</a:t>
            </a:r>
          </a:p>
        </p:txBody>
      </p:sp>
      <p:sp>
        <p:nvSpPr>
          <p:cNvPr id="53" name="AutoShape 49"/>
          <p:cNvSpPr>
            <a:spLocks noChangeArrowheads="1"/>
          </p:cNvSpPr>
          <p:nvPr/>
        </p:nvSpPr>
        <p:spPr bwMode="auto">
          <a:xfrm>
            <a:off x="1116013" y="4003675"/>
            <a:ext cx="1511300" cy="360363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1116013" y="4003675"/>
            <a:ext cx="15843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Multispecies Production Models </a:t>
            </a:r>
            <a:r>
              <a:rPr lang="en-US" altLang="en-US" sz="900"/>
              <a:t>e.g. Horbowy 2005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1547813" y="35004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Text Box 52"/>
          <p:cNvSpPr txBox="1">
            <a:spLocks noChangeArrowheads="1"/>
          </p:cNvSpPr>
          <p:nvPr/>
        </p:nvSpPr>
        <p:spPr bwMode="auto">
          <a:xfrm>
            <a:off x="2843213" y="3355975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Yes</a:t>
            </a:r>
            <a:endParaRPr lang="en-GB" altLang="en-US" sz="900"/>
          </a:p>
        </p:txBody>
      </p:sp>
      <p:sp>
        <p:nvSpPr>
          <p:cNvPr id="57" name="Text Box 53"/>
          <p:cNvSpPr txBox="1">
            <a:spLocks noChangeArrowheads="1"/>
          </p:cNvSpPr>
          <p:nvPr/>
        </p:nvSpPr>
        <p:spPr bwMode="auto">
          <a:xfrm>
            <a:off x="1042988" y="3500438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No</a:t>
            </a:r>
            <a:endParaRPr lang="en-GB" altLang="en-US" sz="900"/>
          </a:p>
        </p:txBody>
      </p:sp>
      <p:sp>
        <p:nvSpPr>
          <p:cNvPr id="58" name="AutoShape 54"/>
          <p:cNvSpPr>
            <a:spLocks noChangeArrowheads="1"/>
          </p:cNvSpPr>
          <p:nvPr/>
        </p:nvSpPr>
        <p:spPr bwMode="auto">
          <a:xfrm>
            <a:off x="1619250" y="4724400"/>
            <a:ext cx="2016125" cy="647700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Text Box 55"/>
          <p:cNvSpPr txBox="1">
            <a:spLocks noChangeArrowheads="1"/>
          </p:cNvSpPr>
          <p:nvPr/>
        </p:nvSpPr>
        <p:spPr bwMode="auto">
          <a:xfrm>
            <a:off x="1619250" y="4724400"/>
            <a:ext cx="208915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Dynamic multi-species models BORMICON,</a:t>
            </a:r>
            <a:r>
              <a:rPr lang="en-US" altLang="en-US" sz="900"/>
              <a:t> </a:t>
            </a:r>
            <a:r>
              <a:rPr lang="en-US" altLang="en-US" sz="900" b="1"/>
              <a:t>GADGET, MRMs,</a:t>
            </a:r>
            <a:r>
              <a:rPr lang="en-US" altLang="en-US" sz="900"/>
              <a:t> </a:t>
            </a:r>
            <a:r>
              <a:rPr lang="en-US" altLang="en-US" sz="900" b="1"/>
              <a:t>MSVPA&amp; MSFOR, MSM, MULTSPEC, OSMOSE</a:t>
            </a:r>
          </a:p>
        </p:txBody>
      </p: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2843213" y="34290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57"/>
          <p:cNvSpPr>
            <a:spLocks noChangeShapeType="1"/>
          </p:cNvSpPr>
          <p:nvPr/>
        </p:nvSpPr>
        <p:spPr bwMode="auto">
          <a:xfrm>
            <a:off x="4572000" y="32845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Text Box 58"/>
          <p:cNvSpPr txBox="1">
            <a:spLocks noChangeArrowheads="1"/>
          </p:cNvSpPr>
          <p:nvPr/>
        </p:nvSpPr>
        <p:spPr bwMode="auto">
          <a:xfrm>
            <a:off x="4211638" y="3211513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No</a:t>
            </a:r>
            <a:endParaRPr lang="en-GB" altLang="en-US" sz="900"/>
          </a:p>
        </p:txBody>
      </p:sp>
      <p:sp>
        <p:nvSpPr>
          <p:cNvPr id="63" name="AutoShape 59"/>
          <p:cNvSpPr>
            <a:spLocks noChangeArrowheads="1"/>
          </p:cNvSpPr>
          <p:nvPr/>
        </p:nvSpPr>
        <p:spPr bwMode="auto">
          <a:xfrm>
            <a:off x="5867400" y="3716338"/>
            <a:ext cx="1079500" cy="792162"/>
          </a:xfrm>
          <a:prstGeom prst="flowChartDecision">
            <a:avLst/>
          </a:prstGeom>
          <a:solidFill>
            <a:srgbClr val="D53DA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Text Box 60"/>
          <p:cNvSpPr txBox="1">
            <a:spLocks noChangeArrowheads="1"/>
          </p:cNvSpPr>
          <p:nvPr/>
        </p:nvSpPr>
        <p:spPr bwMode="auto">
          <a:xfrm>
            <a:off x="6011863" y="3860800"/>
            <a:ext cx="1008062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Handles spatial structure</a:t>
            </a:r>
            <a:endParaRPr lang="en-GB" altLang="en-US" sz="900" b="1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6443663" y="3644900"/>
            <a:ext cx="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5580063" y="32845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Line 63"/>
          <p:cNvSpPr>
            <a:spLocks noChangeShapeType="1"/>
          </p:cNvSpPr>
          <p:nvPr/>
        </p:nvSpPr>
        <p:spPr bwMode="auto">
          <a:xfrm>
            <a:off x="6443663" y="32845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Text Box 64"/>
          <p:cNvSpPr txBox="1">
            <a:spLocks noChangeArrowheads="1"/>
          </p:cNvSpPr>
          <p:nvPr/>
        </p:nvSpPr>
        <p:spPr bwMode="auto">
          <a:xfrm>
            <a:off x="5580063" y="3068638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Yes</a:t>
            </a:r>
            <a:endParaRPr lang="en-GB" altLang="en-US" sz="900"/>
          </a:p>
        </p:txBody>
      </p:sp>
      <p:sp>
        <p:nvSpPr>
          <p:cNvPr id="69" name="Text Box 65"/>
          <p:cNvSpPr txBox="1">
            <a:spLocks noChangeArrowheads="1"/>
          </p:cNvSpPr>
          <p:nvPr/>
        </p:nvSpPr>
        <p:spPr bwMode="auto">
          <a:xfrm>
            <a:off x="5507038" y="4003675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No</a:t>
            </a:r>
            <a:endParaRPr lang="en-GB" altLang="en-US" sz="900"/>
          </a:p>
        </p:txBody>
      </p:sp>
      <p:sp>
        <p:nvSpPr>
          <p:cNvPr id="70" name="AutoShape 66"/>
          <p:cNvSpPr>
            <a:spLocks noChangeArrowheads="1"/>
          </p:cNvSpPr>
          <p:nvPr/>
        </p:nvSpPr>
        <p:spPr bwMode="auto">
          <a:xfrm>
            <a:off x="5219700" y="5229225"/>
            <a:ext cx="1584325" cy="576263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Text Box 67"/>
          <p:cNvSpPr txBox="1">
            <a:spLocks noChangeArrowheads="1"/>
          </p:cNvSpPr>
          <p:nvPr/>
        </p:nvSpPr>
        <p:spPr bwMode="auto">
          <a:xfrm>
            <a:off x="5219700" y="5229225"/>
            <a:ext cx="15843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Dynamic systems models e.g. some recent EwE applications</a:t>
            </a:r>
          </a:p>
        </p:txBody>
      </p:sp>
      <p:sp>
        <p:nvSpPr>
          <p:cNvPr id="72" name="Line 68"/>
          <p:cNvSpPr>
            <a:spLocks noChangeShapeType="1"/>
          </p:cNvSpPr>
          <p:nvPr/>
        </p:nvSpPr>
        <p:spPr bwMode="auto">
          <a:xfrm>
            <a:off x="5868988" y="4148138"/>
            <a:ext cx="0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" name="Line 70"/>
          <p:cNvSpPr>
            <a:spLocks noChangeShapeType="1"/>
          </p:cNvSpPr>
          <p:nvPr/>
        </p:nvSpPr>
        <p:spPr bwMode="auto">
          <a:xfrm>
            <a:off x="6948488" y="41481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" name="Line 69"/>
          <p:cNvSpPr>
            <a:spLocks noChangeShapeType="1"/>
          </p:cNvSpPr>
          <p:nvPr/>
        </p:nvSpPr>
        <p:spPr bwMode="auto">
          <a:xfrm>
            <a:off x="7812088" y="4508500"/>
            <a:ext cx="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1"/>
          <p:cNvSpPr>
            <a:spLocks noChangeShapeType="1"/>
          </p:cNvSpPr>
          <p:nvPr/>
        </p:nvSpPr>
        <p:spPr bwMode="auto">
          <a:xfrm>
            <a:off x="7812088" y="41481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Text Box 72"/>
          <p:cNvSpPr txBox="1">
            <a:spLocks noChangeArrowheads="1"/>
          </p:cNvSpPr>
          <p:nvPr/>
        </p:nvSpPr>
        <p:spPr bwMode="auto">
          <a:xfrm>
            <a:off x="6948488" y="3932238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Yes</a:t>
            </a:r>
            <a:endParaRPr lang="en-GB" altLang="en-US" sz="900"/>
          </a:p>
        </p:txBody>
      </p:sp>
      <p:sp>
        <p:nvSpPr>
          <p:cNvPr id="80" name="AutoShape 73"/>
          <p:cNvSpPr>
            <a:spLocks noChangeArrowheads="1"/>
          </p:cNvSpPr>
          <p:nvPr/>
        </p:nvSpPr>
        <p:spPr bwMode="auto">
          <a:xfrm>
            <a:off x="4068763" y="3716338"/>
            <a:ext cx="1079500" cy="720725"/>
          </a:xfrm>
          <a:prstGeom prst="flowChartDecision">
            <a:avLst/>
          </a:prstGeom>
          <a:solidFill>
            <a:srgbClr val="D53DA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Text Box 74"/>
          <p:cNvSpPr txBox="1">
            <a:spLocks noChangeArrowheads="1"/>
          </p:cNvSpPr>
          <p:nvPr/>
        </p:nvSpPr>
        <p:spPr bwMode="auto">
          <a:xfrm>
            <a:off x="4284663" y="3787775"/>
            <a:ext cx="1008062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Handles spatial structure</a:t>
            </a:r>
            <a:endParaRPr lang="en-GB" altLang="en-US" sz="900" b="1"/>
          </a:p>
        </p:txBody>
      </p:sp>
      <p:sp>
        <p:nvSpPr>
          <p:cNvPr id="82" name="Text Box 75"/>
          <p:cNvSpPr txBox="1">
            <a:spLocks noChangeArrowheads="1"/>
          </p:cNvSpPr>
          <p:nvPr/>
        </p:nvSpPr>
        <p:spPr bwMode="auto">
          <a:xfrm>
            <a:off x="3635375" y="4076700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No</a:t>
            </a:r>
            <a:endParaRPr lang="en-GB" altLang="en-US" sz="900"/>
          </a:p>
        </p:txBody>
      </p:sp>
      <p:sp>
        <p:nvSpPr>
          <p:cNvPr id="83" name="AutoShape 76"/>
          <p:cNvSpPr>
            <a:spLocks noChangeArrowheads="1"/>
          </p:cNvSpPr>
          <p:nvPr/>
        </p:nvSpPr>
        <p:spPr bwMode="auto">
          <a:xfrm>
            <a:off x="3419475" y="5588000"/>
            <a:ext cx="1584325" cy="576263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Text Box 77"/>
          <p:cNvSpPr txBox="1">
            <a:spLocks noChangeArrowheads="1"/>
          </p:cNvSpPr>
          <p:nvPr/>
        </p:nvSpPr>
        <p:spPr bwMode="auto">
          <a:xfrm>
            <a:off x="3419475" y="5588000"/>
            <a:ext cx="15843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/>
              <a:t>Spatial aggregate systems models e.g. ECOSPACE</a:t>
            </a:r>
          </a:p>
        </p:txBody>
      </p:sp>
      <p:sp>
        <p:nvSpPr>
          <p:cNvPr id="85" name="Line 78"/>
          <p:cNvSpPr>
            <a:spLocks noChangeShapeType="1"/>
          </p:cNvSpPr>
          <p:nvPr/>
        </p:nvSpPr>
        <p:spPr bwMode="auto">
          <a:xfrm>
            <a:off x="4068763" y="4076700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 Box 79"/>
          <p:cNvSpPr txBox="1">
            <a:spLocks noChangeArrowheads="1"/>
          </p:cNvSpPr>
          <p:nvPr/>
        </p:nvSpPr>
        <p:spPr bwMode="auto">
          <a:xfrm>
            <a:off x="4932363" y="4221163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Yes</a:t>
            </a:r>
            <a:endParaRPr lang="en-GB" altLang="en-US" sz="900"/>
          </a:p>
        </p:txBody>
      </p:sp>
      <p:sp>
        <p:nvSpPr>
          <p:cNvPr id="87" name="Line 80"/>
          <p:cNvSpPr>
            <a:spLocks noChangeShapeType="1"/>
          </p:cNvSpPr>
          <p:nvPr/>
        </p:nvSpPr>
        <p:spPr bwMode="auto">
          <a:xfrm>
            <a:off x="5148263" y="4076700"/>
            <a:ext cx="43180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Line 81"/>
          <p:cNvSpPr>
            <a:spLocks noChangeShapeType="1"/>
          </p:cNvSpPr>
          <p:nvPr/>
        </p:nvSpPr>
        <p:spPr bwMode="auto">
          <a:xfrm flipH="1">
            <a:off x="4500563" y="4868863"/>
            <a:ext cx="1079500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22729" y="389965"/>
            <a:ext cx="140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Plaganyi</a:t>
            </a:r>
            <a:r>
              <a:rPr lang="en-US" dirty="0" smtClean="0"/>
              <a:t>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429044"/>
          <a:ext cx="8458200" cy="572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486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Advantages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Disadvantages</a:t>
                      </a:r>
                      <a:endParaRPr lang="en-US" sz="2800" dirty="0"/>
                    </a:p>
                  </a:txBody>
                  <a:tcPr/>
                </a:tc>
              </a:tr>
              <a:tr h="99709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Greater flexibility/customization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No GUI interface</a:t>
                      </a:r>
                      <a:endParaRPr lang="en-US" sz="2800" dirty="0"/>
                    </a:p>
                  </a:txBody>
                  <a:tcPr/>
                </a:tc>
              </a:tr>
              <a:tr h="105169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Leverage existing R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Knowledge of R required</a:t>
                      </a:r>
                      <a:endParaRPr lang="en-US" sz="2800" dirty="0"/>
                    </a:p>
                  </a:txBody>
                  <a:tcPr/>
                </a:tc>
              </a:tr>
              <a:tr h="105169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Community development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 dirty="0"/>
                    </a:p>
                  </a:txBody>
                  <a:tcPr/>
                </a:tc>
              </a:tr>
              <a:tr h="105169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Cross-platform software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 dirty="0"/>
                    </a:p>
                  </a:txBody>
                  <a:tcPr/>
                </a:tc>
              </a:tr>
              <a:tr h="105169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Reproducibility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Anchovy Bay test model in </a:t>
            </a:r>
            <a:r>
              <a:rPr lang="en-US" dirty="0" err="1" smtClean="0"/>
              <a:t>Rpath</a:t>
            </a:r>
            <a:endParaRPr lang="en-US" dirty="0" smtClean="0"/>
          </a:p>
          <a:p>
            <a:r>
              <a:rPr lang="en-US" dirty="0" smtClean="0"/>
              <a:t>Try and fix several unbalanced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8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1331913" y="549275"/>
            <a:ext cx="7132637" cy="5070475"/>
            <a:chOff x="158" y="300"/>
            <a:chExt cx="4493" cy="3194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 rot="16200000">
              <a:off x="773" y="1228"/>
              <a:ext cx="4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EwE</a:t>
              </a:r>
              <a:endParaRPr lang="en-GB" altLang="en-US" i="1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793" y="663"/>
              <a:ext cx="0" cy="27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 rot="16200000">
              <a:off x="-1223" y="1681"/>
              <a:ext cx="299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NO. OF SPECIES / COMPONENTS</a:t>
              </a:r>
              <a:endParaRPr lang="en-GB" altLang="en-US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385" y="663"/>
              <a:ext cx="454" cy="2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30 +</a:t>
              </a:r>
            </a:p>
            <a:p>
              <a:pPr>
                <a:spcBef>
                  <a:spcPct val="50000"/>
                </a:spcBef>
              </a:pPr>
              <a:endParaRPr lang="en-US" altLang="en-US"/>
            </a:p>
            <a:p>
              <a:pPr>
                <a:spcBef>
                  <a:spcPct val="50000"/>
                </a:spcBef>
              </a:pPr>
              <a:endParaRPr lang="en-US" altLang="en-US"/>
            </a:p>
            <a:p>
              <a:pPr>
                <a:spcBef>
                  <a:spcPct val="50000"/>
                </a:spcBef>
              </a:pPr>
              <a:r>
                <a:rPr lang="en-US" altLang="en-US"/>
                <a:t>20</a:t>
              </a:r>
            </a:p>
            <a:p>
              <a:pPr>
                <a:spcBef>
                  <a:spcPct val="50000"/>
                </a:spcBef>
              </a:pPr>
              <a:endParaRPr lang="en-US" altLang="en-US"/>
            </a:p>
            <a:p>
              <a:pPr>
                <a:spcBef>
                  <a:spcPct val="50000"/>
                </a:spcBef>
              </a:pPr>
              <a:endParaRPr lang="en-US" altLang="en-US"/>
            </a:p>
            <a:p>
              <a:pPr>
                <a:spcBef>
                  <a:spcPct val="50000"/>
                </a:spcBef>
              </a:pPr>
              <a:r>
                <a:rPr lang="en-US" altLang="en-US"/>
                <a:t>10</a:t>
              </a:r>
            </a:p>
            <a:p>
              <a:pPr>
                <a:spcBef>
                  <a:spcPct val="50000"/>
                </a:spcBef>
              </a:pPr>
              <a:endParaRPr lang="en-US" altLang="en-US"/>
            </a:p>
            <a:p>
              <a:pPr>
                <a:spcBef>
                  <a:spcPct val="50000"/>
                </a:spcBef>
              </a:pPr>
              <a:r>
                <a:rPr lang="en-US" altLang="en-US"/>
                <a:t>5</a:t>
              </a:r>
            </a:p>
            <a:p>
              <a:pPr>
                <a:spcBef>
                  <a:spcPct val="50000"/>
                </a:spcBef>
              </a:pPr>
              <a:r>
                <a:rPr lang="en-US" altLang="en-US"/>
                <a:t>3</a:t>
              </a:r>
            </a:p>
            <a:p>
              <a:pPr>
                <a:spcBef>
                  <a:spcPct val="50000"/>
                </a:spcBef>
              </a:pPr>
              <a:r>
                <a:rPr lang="en-US" altLang="en-US"/>
                <a:t>2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884" y="709"/>
              <a:ext cx="272" cy="14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 rot="16200000">
              <a:off x="614" y="1205"/>
              <a:ext cx="17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ATLANTIS</a:t>
              </a:r>
              <a:endParaRPr lang="en-GB" altLang="en-US" i="1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1247" y="709"/>
              <a:ext cx="454" cy="15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 rot="16200000">
              <a:off x="1697" y="1622"/>
              <a:ext cx="861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ERSEM, INVITRO, OSMOSE</a:t>
              </a:r>
              <a:endParaRPr lang="en-GB" altLang="en-US" i="1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791" y="1525"/>
              <a:ext cx="635" cy="9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 rot="16200000">
              <a:off x="2135" y="2635"/>
              <a:ext cx="9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GADGET</a:t>
              </a:r>
              <a:endParaRPr lang="en-GB" altLang="en-US" i="1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472" y="2525"/>
              <a:ext cx="317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 rot="16200000">
              <a:off x="2682" y="2681"/>
              <a:ext cx="90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 i="1"/>
                <a:t>BORMICON, MSVPA, MULTSPEC, </a:t>
              </a:r>
              <a:endParaRPr lang="en-GB" altLang="en-US" sz="1200" i="1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880" y="2661"/>
              <a:ext cx="499" cy="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470" y="2752"/>
              <a:ext cx="362" cy="58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 rot="16200000">
              <a:off x="3320" y="2900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 i="1"/>
                <a:t>MSM, SEAPODYM</a:t>
              </a:r>
              <a:endParaRPr lang="en-GB" altLang="en-US" sz="1200" i="1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884" y="2205"/>
              <a:ext cx="272" cy="99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472" y="1708"/>
              <a:ext cx="317" cy="81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3968" y="2795"/>
              <a:ext cx="683" cy="5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 rot="16200000">
              <a:off x="4036" y="2774"/>
              <a:ext cx="591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 i="1"/>
                <a:t>ESAM, MRM, SEASTAR, Bioener -getic type</a:t>
              </a:r>
              <a:endParaRPr lang="en-GB" altLang="en-US" sz="1200" i="1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22729" y="389965"/>
            <a:ext cx="140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Plaganyi</a:t>
            </a:r>
            <a:r>
              <a:rPr lang="en-US" dirty="0" smtClean="0"/>
              <a:t>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2555875" y="908050"/>
            <a:ext cx="5832475" cy="5256213"/>
            <a:chOff x="1610" y="572"/>
            <a:chExt cx="3674" cy="3311"/>
          </a:xfrm>
        </p:grpSpPr>
        <p:sp>
          <p:nvSpPr>
            <p:cNvPr id="13314" name="Oval 2"/>
            <p:cNvSpPr>
              <a:spLocks noChangeArrowheads="1"/>
            </p:cNvSpPr>
            <p:nvPr/>
          </p:nvSpPr>
          <p:spPr bwMode="auto">
            <a:xfrm>
              <a:off x="1610" y="572"/>
              <a:ext cx="3674" cy="3311"/>
            </a:xfrm>
            <a:prstGeom prst="ellipse">
              <a:avLst/>
            </a:prstGeom>
            <a:solidFill>
              <a:srgbClr val="24EE4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3" name="Text Box 11"/>
            <p:cNvSpPr txBox="1">
              <a:spLocks noChangeArrowheads="1"/>
            </p:cNvSpPr>
            <p:nvPr/>
          </p:nvSpPr>
          <p:spPr bwMode="auto">
            <a:xfrm>
              <a:off x="1837" y="1842"/>
              <a:ext cx="861" cy="57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>
                  <a:cs typeface="Arial" charset="0"/>
                </a:rPr>
                <a:t>EwE, ATLANTIS, INVITRO</a:t>
              </a:r>
              <a:endParaRPr lang="en-GB" altLang="en-US" i="1">
                <a:cs typeface="Arial" charset="0"/>
              </a:endParaRPr>
            </a:p>
          </p:txBody>
        </p:sp>
      </p:grpSp>
      <p:sp>
        <p:nvSpPr>
          <p:cNvPr id="13315" name="AutoShape 3" descr="Divot"/>
          <p:cNvSpPr>
            <a:spLocks noChangeArrowheads="1"/>
          </p:cNvSpPr>
          <p:nvPr/>
        </p:nvSpPr>
        <p:spPr bwMode="auto">
          <a:xfrm>
            <a:off x="3995738" y="1916113"/>
            <a:ext cx="3168650" cy="3095625"/>
          </a:xfrm>
          <a:prstGeom prst="triangle">
            <a:avLst>
              <a:gd name="adj" fmla="val 50000"/>
            </a:avLst>
          </a:prstGeom>
          <a:pattFill prst="divot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5148263" y="270827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337" name="Group 25"/>
          <p:cNvGrpSpPr>
            <a:grpSpLocks/>
          </p:cNvGrpSpPr>
          <p:nvPr/>
        </p:nvGrpSpPr>
        <p:grpSpPr bwMode="auto">
          <a:xfrm>
            <a:off x="1908175" y="5661025"/>
            <a:ext cx="2376488" cy="777875"/>
            <a:chOff x="1247" y="3293"/>
            <a:chExt cx="1497" cy="490"/>
          </a:xfrm>
        </p:grpSpPr>
        <p:sp>
          <p:nvSpPr>
            <p:cNvPr id="13317" name="AutoShape 5"/>
            <p:cNvSpPr>
              <a:spLocks noChangeArrowheads="1"/>
            </p:cNvSpPr>
            <p:nvPr/>
          </p:nvSpPr>
          <p:spPr bwMode="auto">
            <a:xfrm rot="-1404145">
              <a:off x="1247" y="3293"/>
              <a:ext cx="1389" cy="49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3116F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8" name="Text Box 6"/>
            <p:cNvSpPr txBox="1">
              <a:spLocks noChangeArrowheads="1"/>
            </p:cNvSpPr>
            <p:nvPr/>
          </p:nvSpPr>
          <p:spPr bwMode="auto">
            <a:xfrm rot="-1261332">
              <a:off x="1383" y="3339"/>
              <a:ext cx="13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cs typeface="Arial" charset="0"/>
                </a:rPr>
                <a:t>External forcing</a:t>
              </a:r>
              <a:endParaRPr lang="en-GB" altLang="en-US">
                <a:cs typeface="Arial" charset="0"/>
              </a:endParaRPr>
            </a:p>
          </p:txBody>
        </p:sp>
      </p:grp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4284663" y="4435475"/>
            <a:ext cx="2592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4572000" y="4581525"/>
            <a:ext cx="23034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b="1">
                <a:cs typeface="Arial" charset="0"/>
              </a:rPr>
              <a:t>Phytoplankton, detritus</a:t>
            </a:r>
            <a:endParaRPr lang="en-GB" altLang="en-US" sz="1400" b="1">
              <a:cs typeface="Arial" charset="0"/>
            </a:endParaRPr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4356100" y="4148138"/>
            <a:ext cx="2592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b="1">
                <a:cs typeface="Arial" charset="0"/>
              </a:rPr>
              <a:t>Zooplankton, filter-feeders</a:t>
            </a:r>
            <a:endParaRPr lang="en-GB" altLang="en-US" sz="1400" b="1">
              <a:cs typeface="Arial" charset="0"/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4500563" y="4076700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4860925" y="3571875"/>
            <a:ext cx="15843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b="1">
                <a:cs typeface="Arial" charset="0"/>
              </a:rPr>
              <a:t>Clupeoids, demersals etc</a:t>
            </a:r>
            <a:endParaRPr lang="en-GB" altLang="en-US" sz="1400" b="1">
              <a:cs typeface="Arial" charset="0"/>
            </a:endParaRP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4860925" y="1916113"/>
            <a:ext cx="17986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b="1">
                <a:cs typeface="Arial" charset="0"/>
              </a:rPr>
              <a:t>Marine mammals, sharks etc</a:t>
            </a:r>
            <a:endParaRPr lang="en-GB" altLang="en-US" sz="1400" b="1">
              <a:cs typeface="Arial" charset="0"/>
            </a:endParaRPr>
          </a:p>
        </p:txBody>
      </p:sp>
      <p:sp>
        <p:nvSpPr>
          <p:cNvPr id="13330" name="Line 18"/>
          <p:cNvSpPr>
            <a:spLocks noChangeShapeType="1"/>
          </p:cNvSpPr>
          <p:nvPr/>
        </p:nvSpPr>
        <p:spPr bwMode="auto">
          <a:xfrm>
            <a:off x="2052638" y="979488"/>
            <a:ext cx="0" cy="432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 rot="16200000">
            <a:off x="542925" y="2489201"/>
            <a:ext cx="2376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cs typeface="Arial" charset="0"/>
              </a:rPr>
              <a:t>TROPHIC LEVEL</a:t>
            </a:r>
            <a:endParaRPr lang="en-GB" altLang="en-US">
              <a:cs typeface="Arial" charset="0"/>
            </a:endParaRPr>
          </a:p>
        </p:txBody>
      </p: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3348038" y="3776663"/>
            <a:ext cx="1536700" cy="1595437"/>
            <a:chOff x="2109" y="2379"/>
            <a:chExt cx="968" cy="1005"/>
          </a:xfrm>
        </p:grpSpPr>
        <p:grpSp>
          <p:nvGrpSpPr>
            <p:cNvPr id="13339" name="Group 27"/>
            <p:cNvGrpSpPr>
              <a:grpSpLocks/>
            </p:cNvGrpSpPr>
            <p:nvPr/>
          </p:nvGrpSpPr>
          <p:grpSpPr bwMode="auto">
            <a:xfrm>
              <a:off x="2109" y="2613"/>
              <a:ext cx="771" cy="771"/>
              <a:chOff x="2109" y="2613"/>
              <a:chExt cx="771" cy="771"/>
            </a:xfrm>
          </p:grpSpPr>
          <p:sp>
            <p:nvSpPr>
              <p:cNvPr id="13319" name="Oval 7"/>
              <p:cNvSpPr>
                <a:spLocks noChangeArrowheads="1"/>
              </p:cNvSpPr>
              <p:nvPr/>
            </p:nvSpPr>
            <p:spPr bwMode="auto">
              <a:xfrm>
                <a:off x="2109" y="2613"/>
                <a:ext cx="771" cy="771"/>
              </a:xfrm>
              <a:prstGeom prst="ellipse">
                <a:avLst/>
              </a:prstGeom>
              <a:solidFill>
                <a:srgbClr val="D53DA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20" name="Text Box 8"/>
              <p:cNvSpPr txBox="1">
                <a:spLocks noChangeArrowheads="1"/>
              </p:cNvSpPr>
              <p:nvPr/>
            </p:nvSpPr>
            <p:spPr bwMode="auto">
              <a:xfrm>
                <a:off x="2155" y="2794"/>
                <a:ext cx="634" cy="404"/>
              </a:xfrm>
              <a:prstGeom prst="rect">
                <a:avLst/>
              </a:prstGeom>
              <a:solidFill>
                <a:srgbClr val="D53D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i="1">
                    <a:cs typeface="Arial" charset="0"/>
                  </a:rPr>
                  <a:t>ERSEM SSEM</a:t>
                </a:r>
                <a:endParaRPr lang="en-GB" altLang="en-US" i="1">
                  <a:cs typeface="Arial" charset="0"/>
                </a:endParaRPr>
              </a:p>
            </p:txBody>
          </p:sp>
        </p:grpSp>
        <p:sp>
          <p:nvSpPr>
            <p:cNvPr id="13332" name="Freeform 20"/>
            <p:cNvSpPr>
              <a:spLocks/>
            </p:cNvSpPr>
            <p:nvPr/>
          </p:nvSpPr>
          <p:spPr bwMode="auto">
            <a:xfrm>
              <a:off x="2472" y="2379"/>
              <a:ext cx="605" cy="461"/>
            </a:xfrm>
            <a:custGeom>
              <a:avLst/>
              <a:gdLst>
                <a:gd name="T0" fmla="*/ 0 w 605"/>
                <a:gd name="T1" fmla="*/ 234 h 461"/>
                <a:gd name="T2" fmla="*/ 91 w 605"/>
                <a:gd name="T3" fmla="*/ 53 h 461"/>
                <a:gd name="T4" fmla="*/ 363 w 605"/>
                <a:gd name="T5" fmla="*/ 7 h 461"/>
                <a:gd name="T6" fmla="*/ 544 w 605"/>
                <a:gd name="T7" fmla="*/ 98 h 461"/>
                <a:gd name="T8" fmla="*/ 590 w 605"/>
                <a:gd name="T9" fmla="*/ 370 h 461"/>
                <a:gd name="T10" fmla="*/ 454 w 605"/>
                <a:gd name="T11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5" h="461">
                  <a:moveTo>
                    <a:pt x="0" y="234"/>
                  </a:moveTo>
                  <a:cubicBezTo>
                    <a:pt x="15" y="162"/>
                    <a:pt x="31" y="91"/>
                    <a:pt x="91" y="53"/>
                  </a:cubicBezTo>
                  <a:cubicBezTo>
                    <a:pt x="151" y="15"/>
                    <a:pt x="288" y="0"/>
                    <a:pt x="363" y="7"/>
                  </a:cubicBezTo>
                  <a:cubicBezTo>
                    <a:pt x="438" y="14"/>
                    <a:pt x="506" y="38"/>
                    <a:pt x="544" y="98"/>
                  </a:cubicBezTo>
                  <a:cubicBezTo>
                    <a:pt x="582" y="158"/>
                    <a:pt x="605" y="310"/>
                    <a:pt x="590" y="370"/>
                  </a:cubicBezTo>
                  <a:cubicBezTo>
                    <a:pt x="575" y="430"/>
                    <a:pt x="514" y="445"/>
                    <a:pt x="454" y="461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38" name="Group 26"/>
          <p:cNvGrpSpPr>
            <a:grpSpLocks/>
          </p:cNvGrpSpPr>
          <p:nvPr/>
        </p:nvGrpSpPr>
        <p:grpSpPr bwMode="auto">
          <a:xfrm>
            <a:off x="5364163" y="1916113"/>
            <a:ext cx="2952750" cy="2663825"/>
            <a:chOff x="3379" y="1207"/>
            <a:chExt cx="1860" cy="1678"/>
          </a:xfrm>
        </p:grpSpPr>
        <p:sp>
          <p:nvSpPr>
            <p:cNvPr id="13321" name="Oval 9"/>
            <p:cNvSpPr>
              <a:spLocks noChangeArrowheads="1"/>
            </p:cNvSpPr>
            <p:nvPr/>
          </p:nvSpPr>
          <p:spPr bwMode="auto">
            <a:xfrm>
              <a:off x="3379" y="1207"/>
              <a:ext cx="1860" cy="131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2" name="Text Box 10"/>
            <p:cNvSpPr txBox="1">
              <a:spLocks noChangeArrowheads="1"/>
            </p:cNvSpPr>
            <p:nvPr/>
          </p:nvSpPr>
          <p:spPr bwMode="auto">
            <a:xfrm>
              <a:off x="3561" y="1524"/>
              <a:ext cx="1542" cy="75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>
                  <a:cs typeface="Arial" charset="0"/>
                </a:rPr>
                <a:t>MRM, MSVPA, GADGET, SEASTAR, SEAPODYM, IBM, MSM, Bioenergetic</a:t>
              </a:r>
              <a:endParaRPr lang="en-GB" altLang="en-US" i="1">
                <a:cs typeface="Arial" charset="0"/>
              </a:endParaRPr>
            </a:p>
          </p:txBody>
        </p:sp>
        <p:sp>
          <p:nvSpPr>
            <p:cNvPr id="13333" name="Freeform 21"/>
            <p:cNvSpPr>
              <a:spLocks/>
            </p:cNvSpPr>
            <p:nvPr/>
          </p:nvSpPr>
          <p:spPr bwMode="auto">
            <a:xfrm>
              <a:off x="3772" y="2386"/>
              <a:ext cx="938" cy="499"/>
            </a:xfrm>
            <a:custGeom>
              <a:avLst/>
              <a:gdLst>
                <a:gd name="T0" fmla="*/ 15 w 938"/>
                <a:gd name="T1" fmla="*/ 0 h 499"/>
                <a:gd name="T2" fmla="*/ 15 w 938"/>
                <a:gd name="T3" fmla="*/ 227 h 499"/>
                <a:gd name="T4" fmla="*/ 106 w 938"/>
                <a:gd name="T5" fmla="*/ 408 h 499"/>
                <a:gd name="T6" fmla="*/ 514 w 938"/>
                <a:gd name="T7" fmla="*/ 499 h 499"/>
                <a:gd name="T8" fmla="*/ 832 w 938"/>
                <a:gd name="T9" fmla="*/ 408 h 499"/>
                <a:gd name="T10" fmla="*/ 923 w 938"/>
                <a:gd name="T11" fmla="*/ 91 h 499"/>
                <a:gd name="T12" fmla="*/ 923 w 938"/>
                <a:gd name="T13" fmla="*/ 46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8" h="499">
                  <a:moveTo>
                    <a:pt x="15" y="0"/>
                  </a:moveTo>
                  <a:cubicBezTo>
                    <a:pt x="7" y="79"/>
                    <a:pt x="0" y="159"/>
                    <a:pt x="15" y="227"/>
                  </a:cubicBezTo>
                  <a:cubicBezTo>
                    <a:pt x="30" y="295"/>
                    <a:pt x="23" y="363"/>
                    <a:pt x="106" y="408"/>
                  </a:cubicBezTo>
                  <a:cubicBezTo>
                    <a:pt x="189" y="453"/>
                    <a:pt x="393" y="499"/>
                    <a:pt x="514" y="499"/>
                  </a:cubicBezTo>
                  <a:cubicBezTo>
                    <a:pt x="635" y="499"/>
                    <a:pt x="764" y="476"/>
                    <a:pt x="832" y="408"/>
                  </a:cubicBezTo>
                  <a:cubicBezTo>
                    <a:pt x="900" y="340"/>
                    <a:pt x="908" y="151"/>
                    <a:pt x="923" y="91"/>
                  </a:cubicBezTo>
                  <a:cubicBezTo>
                    <a:pt x="938" y="31"/>
                    <a:pt x="930" y="38"/>
                    <a:pt x="923" y="46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42" name="Group 30"/>
          <p:cNvGrpSpPr>
            <a:grpSpLocks/>
          </p:cNvGrpSpPr>
          <p:nvPr/>
        </p:nvGrpSpPr>
        <p:grpSpPr bwMode="auto">
          <a:xfrm>
            <a:off x="4429125" y="2635250"/>
            <a:ext cx="647700" cy="1368425"/>
            <a:chOff x="2790" y="1660"/>
            <a:chExt cx="408" cy="862"/>
          </a:xfrm>
        </p:grpSpPr>
        <p:sp>
          <p:nvSpPr>
            <p:cNvPr id="13334" name="Oval 22"/>
            <p:cNvSpPr>
              <a:spLocks noChangeArrowheads="1"/>
            </p:cNvSpPr>
            <p:nvPr/>
          </p:nvSpPr>
          <p:spPr bwMode="auto">
            <a:xfrm rot="1308084">
              <a:off x="2790" y="1660"/>
              <a:ext cx="408" cy="86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5" name="Text Box 23"/>
            <p:cNvSpPr txBox="1">
              <a:spLocks noChangeArrowheads="1"/>
            </p:cNvSpPr>
            <p:nvPr/>
          </p:nvSpPr>
          <p:spPr bwMode="auto">
            <a:xfrm rot="-4133547">
              <a:off x="2616" y="1970"/>
              <a:ext cx="740" cy="2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 i="1">
                  <a:cs typeface="Arial" charset="0"/>
                </a:rPr>
                <a:t>OSMOSE</a:t>
              </a:r>
              <a:endParaRPr lang="en-GB" altLang="en-US" sz="1600" i="1">
                <a:cs typeface="Arial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22729" y="389965"/>
            <a:ext cx="140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Plaganyi</a:t>
            </a:r>
            <a:r>
              <a:rPr lang="en-US" dirty="0" smtClean="0"/>
              <a:t>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13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Ecopath</a:t>
            </a:r>
            <a:r>
              <a:rPr lang="en-US" dirty="0" smtClean="0"/>
              <a:t> with </a:t>
            </a:r>
            <a:r>
              <a:rPr lang="en-US" dirty="0" err="1" smtClean="0"/>
              <a:t>Ecosim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Ecopath</a:t>
            </a:r>
            <a:r>
              <a:rPr lang="en-US" dirty="0" smtClean="0"/>
              <a:t> - Food web modeling framework developed by </a:t>
            </a:r>
            <a:r>
              <a:rPr lang="en-US" dirty="0" err="1" smtClean="0"/>
              <a:t>Polovina</a:t>
            </a:r>
            <a:r>
              <a:rPr lang="en-US" dirty="0" smtClean="0"/>
              <a:t> (1984) and refined by Christensen and </a:t>
            </a:r>
            <a:r>
              <a:rPr lang="en-US" dirty="0" err="1" smtClean="0"/>
              <a:t>Pauly</a:t>
            </a:r>
            <a:r>
              <a:rPr lang="en-US" dirty="0" smtClean="0"/>
              <a:t> (1992)</a:t>
            </a:r>
          </a:p>
          <a:p>
            <a:r>
              <a:rPr lang="en-US" dirty="0" err="1" smtClean="0"/>
              <a:t>Ecosim</a:t>
            </a:r>
            <a:r>
              <a:rPr lang="en-US" dirty="0" smtClean="0"/>
              <a:t> – Dynamic simulation developed by Walters et al. (1997)</a:t>
            </a:r>
          </a:p>
          <a:p>
            <a:r>
              <a:rPr lang="en-US" dirty="0" err="1" smtClean="0"/>
              <a:t>Ecospace</a:t>
            </a:r>
            <a:r>
              <a:rPr lang="en-US" dirty="0" smtClean="0"/>
              <a:t> – Spatial dynamic simulations developed by Walters et al. (1999)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0909" y="4499671"/>
            <a:ext cx="1949614" cy="1696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1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 400 publications</a:t>
            </a:r>
          </a:p>
          <a:p>
            <a:r>
              <a:rPr lang="en-US" dirty="0" smtClean="0"/>
              <a:t>Top 10 scientific break through by NOAA</a:t>
            </a:r>
          </a:p>
          <a:p>
            <a:r>
              <a:rPr lang="en-US" dirty="0" smtClean="0"/>
              <a:t>30</a:t>
            </a:r>
            <a:r>
              <a:rPr lang="en-US" baseline="30000" dirty="0" smtClean="0"/>
              <a:t>th</a:t>
            </a:r>
            <a:r>
              <a:rPr lang="en-US" dirty="0" smtClean="0"/>
              <a:t> Anniversary International Symposium</a:t>
            </a:r>
          </a:p>
          <a:p>
            <a:r>
              <a:rPr lang="en-US" dirty="0" smtClean="0"/>
              <a:t>Used sparingly in management</a:t>
            </a:r>
          </a:p>
          <a:p>
            <a:pPr lvl="1"/>
            <a:r>
              <a:rPr lang="en-US" dirty="0" smtClean="0"/>
              <a:t>North Sea model – WGSAM</a:t>
            </a:r>
          </a:p>
          <a:p>
            <a:pPr lvl="1"/>
            <a:r>
              <a:rPr lang="en-US" dirty="0" smtClean="0"/>
              <a:t>Alaska</a:t>
            </a:r>
          </a:p>
          <a:p>
            <a:pPr lvl="1"/>
            <a:r>
              <a:rPr lang="en-US" dirty="0" smtClean="0"/>
              <a:t>Western Scotian Shelf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5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and quantify major energy flows in the ecosystem</a:t>
            </a:r>
          </a:p>
          <a:p>
            <a:r>
              <a:rPr lang="en-US" dirty="0" smtClean="0"/>
              <a:t>Describe ecosystem resources and their interactions</a:t>
            </a:r>
          </a:p>
          <a:p>
            <a:r>
              <a:rPr lang="en-US" dirty="0" smtClean="0"/>
              <a:t>Evaluate the ecosystem effects of fishing or environmental changes</a:t>
            </a:r>
          </a:p>
          <a:p>
            <a:r>
              <a:rPr lang="en-US" dirty="0" smtClean="0"/>
              <a:t>Explore management policy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79885" y="5871808"/>
            <a:ext cx="20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Plaganyi</a:t>
            </a:r>
            <a:r>
              <a:rPr lang="en-US" dirty="0" smtClean="0"/>
              <a:t>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9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</TotalTime>
  <Words>1650</Words>
  <Application>Microsoft Office PowerPoint</Application>
  <PresentationFormat>On-screen Show (4:3)</PresentationFormat>
  <Paragraphs>324</Paragraphs>
  <Slides>42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NOAA Fisheries Content Slides</vt:lpstr>
      <vt:lpstr>NOAA Divider Slides</vt:lpstr>
      <vt:lpstr>NOAA Title Options</vt:lpstr>
      <vt:lpstr>Ecosystem modelling: Representing Mass Balance using Ecopath</vt:lpstr>
      <vt:lpstr>Role of Ecosystem models</vt:lpstr>
      <vt:lpstr>Types of models (Plaganyi 2007)</vt:lpstr>
      <vt:lpstr>PowerPoint Presentation</vt:lpstr>
      <vt:lpstr>PowerPoint Presentation</vt:lpstr>
      <vt:lpstr>PowerPoint Presentation</vt:lpstr>
      <vt:lpstr>Ecopath with Ecosim</vt:lpstr>
      <vt:lpstr>Highlights</vt:lpstr>
      <vt:lpstr>Best use</vt:lpstr>
      <vt:lpstr>Ecopath</vt:lpstr>
      <vt:lpstr>Before you begin: Define your boxes</vt:lpstr>
      <vt:lpstr>More on boxes </vt:lpstr>
      <vt:lpstr>Model time frame</vt:lpstr>
      <vt:lpstr>Mass Balance Master Equations</vt:lpstr>
      <vt:lpstr>PowerPoint Presentation</vt:lpstr>
      <vt:lpstr>PowerPoint Presentation</vt:lpstr>
      <vt:lpstr>What you need: Data requirements</vt:lpstr>
      <vt:lpstr>Biomass (B)  </vt:lpstr>
      <vt:lpstr>Production to Biomass Ratio (PB)</vt:lpstr>
      <vt:lpstr>PowerPoint Presentation</vt:lpstr>
      <vt:lpstr>PowerPoint Presentation</vt:lpstr>
      <vt:lpstr>More on PB</vt:lpstr>
      <vt:lpstr>Consumption to Biomass (QB)</vt:lpstr>
      <vt:lpstr>Production to Consumption Ratio (PQ)</vt:lpstr>
      <vt:lpstr>Ecotrophic Efficiency (EE)</vt:lpstr>
      <vt:lpstr>Diet Composition (DC)</vt:lpstr>
      <vt:lpstr>Catches</vt:lpstr>
      <vt:lpstr>Other parameters</vt:lpstr>
      <vt:lpstr>Respiration (R) and Unassimilated food (U)</vt:lpstr>
      <vt:lpstr>Multi-stanza groups</vt:lpstr>
      <vt:lpstr>From Parameters to Mass Balance</vt:lpstr>
      <vt:lpstr>Solving unknowns</vt:lpstr>
      <vt:lpstr>Mass Balance</vt:lpstr>
      <vt:lpstr>Keys to fixing unbalanced models</vt:lpstr>
      <vt:lpstr>Mass Balance at the NEFSC</vt:lpstr>
      <vt:lpstr>PowerPoint Presentation</vt:lpstr>
      <vt:lpstr>Next generation…</vt:lpstr>
      <vt:lpstr>Quick Ecopath with Ecosim Demo</vt:lpstr>
      <vt:lpstr>Rpath – R implementation of EwE</vt:lpstr>
      <vt:lpstr>PowerPoint Presentation</vt:lpstr>
      <vt:lpstr>Lab</vt:lpstr>
      <vt:lpstr>PowerPoint Presentation</vt:lpstr>
    </vt:vector>
  </TitlesOfParts>
  <Company>Janin/Cliff Design,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Durham</dc:creator>
  <cp:lastModifiedBy>Sean M. Lucey</cp:lastModifiedBy>
  <cp:revision>95</cp:revision>
  <dcterms:created xsi:type="dcterms:W3CDTF">2012-07-23T20:47:30Z</dcterms:created>
  <dcterms:modified xsi:type="dcterms:W3CDTF">2016-02-18T20:40:01Z</dcterms:modified>
</cp:coreProperties>
</file>